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60" r:id="rId1"/>
  </p:sldMasterIdLst>
  <p:notesMasterIdLst>
    <p:notesMasterId r:id="rId23"/>
  </p:notesMasterIdLst>
  <p:handoutMasterIdLst>
    <p:handoutMasterId r:id="rId24"/>
  </p:handoutMasterIdLst>
  <p:sldIdLst>
    <p:sldId id="258" r:id="rId2"/>
    <p:sldId id="263" r:id="rId3"/>
    <p:sldId id="264" r:id="rId4"/>
    <p:sldId id="276" r:id="rId5"/>
    <p:sldId id="282" r:id="rId6"/>
    <p:sldId id="287" r:id="rId7"/>
    <p:sldId id="285" r:id="rId8"/>
    <p:sldId id="286" r:id="rId9"/>
    <p:sldId id="292" r:id="rId10"/>
    <p:sldId id="283" r:id="rId11"/>
    <p:sldId id="284" r:id="rId12"/>
    <p:sldId id="293" r:id="rId13"/>
    <p:sldId id="281" r:id="rId14"/>
    <p:sldId id="278" r:id="rId15"/>
    <p:sldId id="277" r:id="rId16"/>
    <p:sldId id="280" r:id="rId17"/>
    <p:sldId id="289" r:id="rId18"/>
    <p:sldId id="288" r:id="rId19"/>
    <p:sldId id="290" r:id="rId20"/>
    <p:sldId id="291" r:id="rId21"/>
    <p:sldId id="267" r:id="rId22"/>
  </p:sldIdLst>
  <p:sldSz cx="9144000" cy="6858000" type="screen4x3"/>
  <p:notesSz cx="6858000" cy="9144000"/>
  <p:embeddedFontLst>
    <p:embeddedFont>
      <p:font typeface="Calibri" panose="020F0502020204030204" pitchFamily="34" charset="0"/>
      <p:regular r:id="rId25"/>
      <p:bold r:id="rId26"/>
      <p:italic r:id="rId27"/>
      <p:boldItalic r:id="rId28"/>
    </p:embeddedFont>
    <p:embeddedFont>
      <p:font typeface="Twinkl" panose="020B0604020202020204" charset="0"/>
      <p:regular r:id="rId29"/>
      <p:bold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guide id="4" pos="340" userDrawn="1">
          <p15:clr>
            <a:srgbClr val="A4A3A4"/>
          </p15:clr>
        </p15:guide>
        <p15:guide id="5" orient="horz" pos="3974" userDrawn="1">
          <p15:clr>
            <a:srgbClr val="A4A3A4"/>
          </p15:clr>
        </p15:guide>
        <p15:guide id="6" pos="5420" userDrawn="1">
          <p15:clr>
            <a:srgbClr val="A4A3A4"/>
          </p15:clr>
        </p15:guide>
        <p15:guide id="7" orient="horz" pos="346" userDrawn="1">
          <p15:clr>
            <a:srgbClr val="A4A3A4"/>
          </p15:clr>
        </p15:guide>
        <p15:guide id="8" pos="476" userDrawn="1">
          <p15:clr>
            <a:srgbClr val="A4A3A4"/>
          </p15:clr>
        </p15:guide>
        <p15:guide id="9" orient="horz" pos="482" userDrawn="1">
          <p15:clr>
            <a:srgbClr val="A4A3A4"/>
          </p15:clr>
        </p15:guide>
        <p15:guide id="10" orient="horz" pos="3838" userDrawn="1">
          <p15:clr>
            <a:srgbClr val="A4A3A4"/>
          </p15:clr>
        </p15:guide>
        <p15:guide id="11" pos="5284"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49C"/>
    <a:srgbClr val="F08215"/>
    <a:srgbClr val="4DB1E3"/>
    <a:srgbClr val="18A0DB"/>
    <a:srgbClr val="DE1E5A"/>
    <a:srgbClr val="BC0105"/>
    <a:srgbClr val="80C1EB"/>
    <a:srgbClr val="ACDDFC"/>
    <a:srgbClr val="FFFFFF"/>
    <a:srgbClr val="4AA1D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42" autoAdjust="0"/>
    <p:restoredTop sz="76628" autoAdjust="0"/>
  </p:normalViewPr>
  <p:slideViewPr>
    <p:cSldViewPr snapToGrid="0" showGuides="1">
      <p:cViewPr varScale="1">
        <p:scale>
          <a:sx n="88" d="100"/>
          <a:sy n="88" d="100"/>
        </p:scale>
        <p:origin x="2022" y="90"/>
      </p:cViewPr>
      <p:guideLst>
        <p:guide orient="horz" pos="2160"/>
        <p:guide pos="2880"/>
        <p:guide pos="340"/>
        <p:guide orient="horz" pos="3974"/>
        <p:guide pos="5420"/>
        <p:guide orient="horz" pos="346"/>
        <p:guide pos="476"/>
        <p:guide orient="horz" pos="482"/>
        <p:guide orient="horz" pos="3838"/>
        <p:guide pos="5284"/>
      </p:guideLst>
    </p:cSldViewPr>
  </p:slideViewPr>
  <p:notesTextViewPr>
    <p:cViewPr>
      <p:scale>
        <a:sx n="3" d="2"/>
        <a:sy n="3" d="2"/>
      </p:scale>
      <p:origin x="0" y="0"/>
    </p:cViewPr>
  </p:notesTextViewPr>
  <p:notesViewPr>
    <p:cSldViewPr snapToGrid="0" showGuides="1">
      <p:cViewPr varScale="1">
        <p:scale>
          <a:sx n="77" d="100"/>
          <a:sy n="77" d="100"/>
        </p:scale>
        <p:origin x="2646"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B34F151-63AC-41CE-96F5-7702E930870C}" type="datetimeFigureOut">
              <a:rPr lang="en-GB" smtClean="0"/>
              <a:t>24/11/2020</a:t>
            </a:fld>
            <a:endParaRPr lang="en-GB"/>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676B846-B279-40AC-BFF5-DBC4013370C2}" type="slidenum">
              <a:rPr lang="en-GB" smtClean="0"/>
              <a:t>‹#›</a:t>
            </a:fld>
            <a:endParaRPr lang="en-GB"/>
          </a:p>
        </p:txBody>
      </p:sp>
    </p:spTree>
    <p:extLst>
      <p:ext uri="{BB962C8B-B14F-4D97-AF65-F5344CB8AC3E}">
        <p14:creationId xmlns:p14="http://schemas.microsoft.com/office/powerpoint/2010/main" val="2645397011"/>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0.svg>
</file>

<file path=ppt/media/image11.png>
</file>

<file path=ppt/media/image12.png>
</file>

<file path=ppt/media/image13.png>
</file>

<file path=ppt/media/image14.png>
</file>

<file path=ppt/media/image14.svg>
</file>

<file path=ppt/media/image15.png>
</file>

<file path=ppt/media/image16.png>
</file>

<file path=ppt/media/image17.png>
</file>

<file path=ppt/media/image18.png>
</file>

<file path=ppt/media/image2.jpg>
</file>

<file path=ppt/media/image3.png>
</file>

<file path=ppt/media/image4.jpg>
</file>

<file path=ppt/media/image5.png>
</file>

<file path=ppt/media/image6.jpeg>
</file>

<file path=ppt/media/image7.png>
</file>

<file path=ppt/media/image8.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D02C5D1-7818-41B5-ABAD-5E4B38A5388F}" type="datetimeFigureOut">
              <a:rPr lang="en-GB" smtClean="0"/>
              <a:t>24/11/2020</a:t>
            </a:fld>
            <a:endParaRPr lang="en-GB"/>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A521341-850D-40E1-BB3D-87946DC9B06D}" type="slidenum">
              <a:rPr lang="en-GB" smtClean="0"/>
              <a:t>‹#›</a:t>
            </a:fld>
            <a:endParaRPr lang="en-GB"/>
          </a:p>
        </p:txBody>
      </p:sp>
    </p:spTree>
    <p:extLst>
      <p:ext uri="{BB962C8B-B14F-4D97-AF65-F5344CB8AC3E}">
        <p14:creationId xmlns:p14="http://schemas.microsoft.com/office/powerpoint/2010/main" val="8470487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Teacher notes: The Lady Justice is a common sight in legal institutions. Originally known as the goddess Themis, she represents the fairness of the judicial system. In Greek, Themis means 'order'. </a:t>
            </a:r>
          </a:p>
          <a:p>
            <a:endParaRPr lang="en-AU" dirty="0"/>
          </a:p>
        </p:txBody>
      </p:sp>
      <p:sp>
        <p:nvSpPr>
          <p:cNvPr id="4" name="Slide Number Placeholder 3"/>
          <p:cNvSpPr>
            <a:spLocks noGrp="1"/>
          </p:cNvSpPr>
          <p:nvPr>
            <p:ph type="sldNum" sz="quarter" idx="5"/>
          </p:nvPr>
        </p:nvSpPr>
        <p:spPr/>
        <p:txBody>
          <a:bodyPr/>
          <a:lstStyle/>
          <a:p>
            <a:fld id="{FA521341-850D-40E1-BB3D-87946DC9B06D}" type="slidenum">
              <a:rPr lang="en-GB" smtClean="0"/>
              <a:t>3</a:t>
            </a:fld>
            <a:endParaRPr lang="en-GB"/>
          </a:p>
        </p:txBody>
      </p:sp>
    </p:spTree>
    <p:extLst>
      <p:ext uri="{BB962C8B-B14F-4D97-AF65-F5344CB8AC3E}">
        <p14:creationId xmlns:p14="http://schemas.microsoft.com/office/powerpoint/2010/main" val="13020805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FA521341-850D-40E1-BB3D-87946DC9B06D}" type="slidenum">
              <a:rPr lang="en-GB" smtClean="0"/>
              <a:t>4</a:t>
            </a:fld>
            <a:endParaRPr lang="en-GB"/>
          </a:p>
        </p:txBody>
      </p:sp>
    </p:spTree>
    <p:extLst>
      <p:ext uri="{BB962C8B-B14F-4D97-AF65-F5344CB8AC3E}">
        <p14:creationId xmlns:p14="http://schemas.microsoft.com/office/powerpoint/2010/main" val="6351485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Skip intro and start at 19 seconds</a:t>
            </a:r>
          </a:p>
          <a:p>
            <a:r>
              <a:rPr lang="en-AU" dirty="0"/>
              <a:t>YouTube – HSC Legal Studies: Common Law and Statute Law</a:t>
            </a:r>
          </a:p>
          <a:p>
            <a:r>
              <a:rPr lang="en-AU" dirty="0"/>
              <a:t>https://www.youtube.com/watch?v=pc6PENVnxoU</a:t>
            </a:r>
          </a:p>
        </p:txBody>
      </p:sp>
      <p:sp>
        <p:nvSpPr>
          <p:cNvPr id="4" name="Slide Number Placeholder 3"/>
          <p:cNvSpPr>
            <a:spLocks noGrp="1"/>
          </p:cNvSpPr>
          <p:nvPr>
            <p:ph type="sldNum" sz="quarter" idx="5"/>
          </p:nvPr>
        </p:nvSpPr>
        <p:spPr/>
        <p:txBody>
          <a:bodyPr/>
          <a:lstStyle/>
          <a:p>
            <a:fld id="{FA521341-850D-40E1-BB3D-87946DC9B06D}" type="slidenum">
              <a:rPr lang="en-GB" smtClean="0"/>
              <a:t>5</a:t>
            </a:fld>
            <a:endParaRPr lang="en-GB"/>
          </a:p>
        </p:txBody>
      </p:sp>
    </p:spTree>
    <p:extLst>
      <p:ext uri="{BB962C8B-B14F-4D97-AF65-F5344CB8AC3E}">
        <p14:creationId xmlns:p14="http://schemas.microsoft.com/office/powerpoint/2010/main" val="3185914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1" dirty="0"/>
              <a:t>https://www.youtube.com/watch?v=evDCHCMRAtc</a:t>
            </a:r>
          </a:p>
        </p:txBody>
      </p:sp>
      <p:sp>
        <p:nvSpPr>
          <p:cNvPr id="4" name="Slide Number Placeholder 3"/>
          <p:cNvSpPr>
            <a:spLocks noGrp="1"/>
          </p:cNvSpPr>
          <p:nvPr>
            <p:ph type="sldNum" sz="quarter" idx="5"/>
          </p:nvPr>
        </p:nvSpPr>
        <p:spPr/>
        <p:txBody>
          <a:bodyPr/>
          <a:lstStyle/>
          <a:p>
            <a:fld id="{FA521341-850D-40E1-BB3D-87946DC9B06D}" type="slidenum">
              <a:rPr lang="en-GB" smtClean="0"/>
              <a:t>8</a:t>
            </a:fld>
            <a:endParaRPr lang="en-GB"/>
          </a:p>
        </p:txBody>
      </p:sp>
    </p:spTree>
    <p:extLst>
      <p:ext uri="{BB962C8B-B14F-4D97-AF65-F5344CB8AC3E}">
        <p14:creationId xmlns:p14="http://schemas.microsoft.com/office/powerpoint/2010/main" val="35368802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FA521341-850D-40E1-BB3D-87946DC9B06D}" type="slidenum">
              <a:rPr lang="en-GB" smtClean="0"/>
              <a:t>13</a:t>
            </a:fld>
            <a:endParaRPr lang="en-GB"/>
          </a:p>
        </p:txBody>
      </p:sp>
    </p:spTree>
    <p:extLst>
      <p:ext uri="{BB962C8B-B14F-4D97-AF65-F5344CB8AC3E}">
        <p14:creationId xmlns:p14="http://schemas.microsoft.com/office/powerpoint/2010/main" val="133137084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 Id="rId4" Type="http://schemas.openxmlformats.org/officeDocument/2006/relationships/hyperlink" Target="https://www.twinkl.co.uk/" TargetMode="Externa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Master" Target="../slideMasters/slideMaster1.xml"/><Relationship Id="rId4" Type="http://schemas.openxmlformats.org/officeDocument/2006/relationships/hyperlink" Target="https://www.twinkl.co.uk/" TargetMode="Externa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22767" y="6196125"/>
            <a:ext cx="576495" cy="580719"/>
          </a:xfrm>
          <a:prstGeom prst="rect">
            <a:avLst/>
          </a:prstGeom>
        </p:spPr>
      </p:pic>
      <p:sp>
        <p:nvSpPr>
          <p:cNvPr id="2" name="Rectangle 1">
            <a:hlinkClick r:id="rId4"/>
          </p:cNvPr>
          <p:cNvSpPr/>
          <p:nvPr userDrawn="1"/>
        </p:nvSpPr>
        <p:spPr>
          <a:xfrm>
            <a:off x="4137660" y="5561814"/>
            <a:ext cx="868680" cy="55302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5370407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with Box">
    <p:spTree>
      <p:nvGrpSpPr>
        <p:cNvPr id="1" name=""/>
        <p:cNvGrpSpPr/>
        <p:nvPr/>
      </p:nvGrpSpPr>
      <p:grpSpPr>
        <a:xfrm>
          <a:off x="0" y="0"/>
          <a:ext cx="0" cy="0"/>
          <a:chOff x="0" y="0"/>
          <a:chExt cx="0" cy="0"/>
        </a:xfrm>
      </p:grpSpPr>
      <p:sp>
        <p:nvSpPr>
          <p:cNvPr id="4" name="Rounded Rectangle 3"/>
          <p:cNvSpPr/>
          <p:nvPr userDrawn="1"/>
        </p:nvSpPr>
        <p:spPr bwMode="auto">
          <a:xfrm>
            <a:off x="457198" y="438151"/>
            <a:ext cx="8220075" cy="5957887"/>
          </a:xfrm>
          <a:prstGeom prst="roundRect">
            <a:avLst>
              <a:gd name="adj" fmla="val 2649"/>
            </a:avLst>
          </a:prstGeom>
          <a:solidFill>
            <a:schemeClr val="bg1"/>
          </a:solidFill>
          <a:ln w="2540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GB" sz="1350" dirty="0">
                <a:latin typeface="Twinkl" pitchFamily="50" charset="0"/>
              </a:rPr>
              <a:t> </a:t>
            </a:r>
          </a:p>
        </p:txBody>
      </p:sp>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072497" y="5734211"/>
            <a:ext cx="576495" cy="580719"/>
          </a:xfrm>
          <a:prstGeom prst="rect">
            <a:avLst/>
          </a:prstGeom>
        </p:spPr>
      </p:pic>
    </p:spTree>
    <p:extLst>
      <p:ext uri="{BB962C8B-B14F-4D97-AF65-F5344CB8AC3E}">
        <p14:creationId xmlns:p14="http://schemas.microsoft.com/office/powerpoint/2010/main" val="34298710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5" name="Rounded Rectangle 4"/>
          <p:cNvSpPr/>
          <p:nvPr userDrawn="1"/>
        </p:nvSpPr>
        <p:spPr bwMode="auto">
          <a:xfrm>
            <a:off x="457198" y="438151"/>
            <a:ext cx="8220075" cy="5957887"/>
          </a:xfrm>
          <a:prstGeom prst="roundRect">
            <a:avLst>
              <a:gd name="adj" fmla="val 2649"/>
            </a:avLst>
          </a:prstGeom>
          <a:solidFill>
            <a:schemeClr val="bg1"/>
          </a:solidFill>
          <a:ln w="2540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GB" sz="1350" dirty="0">
                <a:latin typeface="Twinkl" pitchFamily="50" charset="0"/>
              </a:rPr>
              <a:t> </a:t>
            </a:r>
          </a:p>
        </p:txBody>
      </p:sp>
      <p:sp>
        <p:nvSpPr>
          <p:cNvPr id="8" name="Title 5"/>
          <p:cNvSpPr>
            <a:spLocks noGrp="1"/>
          </p:cNvSpPr>
          <p:nvPr>
            <p:ph type="title"/>
          </p:nvPr>
        </p:nvSpPr>
        <p:spPr>
          <a:xfrm>
            <a:off x="457198" y="478895"/>
            <a:ext cx="8220075" cy="994306"/>
          </a:xfrm>
        </p:spPr>
        <p:txBody>
          <a:bodyPr>
            <a:noAutofit/>
          </a:bodyPr>
          <a:lstStyle>
            <a:lvl1pPr>
              <a:defRPr>
                <a:latin typeface="Twinkl" pitchFamily="2" charset="0"/>
              </a:defRPr>
            </a:lvl1pPr>
          </a:lstStyle>
          <a:p>
            <a:r>
              <a:rPr lang="en-US"/>
              <a:t>Click to edit Master title style</a:t>
            </a:r>
            <a:endParaRPr lang="en-GB" dirty="0"/>
          </a:p>
        </p:txBody>
      </p:sp>
    </p:spTree>
    <p:extLst>
      <p:ext uri="{BB962C8B-B14F-4D97-AF65-F5344CB8AC3E}">
        <p14:creationId xmlns:p14="http://schemas.microsoft.com/office/powerpoint/2010/main" val="2610794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Aims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2575232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nd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22767" y="6196125"/>
            <a:ext cx="576495" cy="580719"/>
          </a:xfrm>
          <a:prstGeom prst="rect">
            <a:avLst/>
          </a:prstGeom>
        </p:spPr>
      </p:pic>
      <p:sp>
        <p:nvSpPr>
          <p:cNvPr id="4" name="Rectangle 3">
            <a:hlinkClick r:id="rId4"/>
          </p:cNvPr>
          <p:cNvSpPr/>
          <p:nvPr userDrawn="1"/>
        </p:nvSpPr>
        <p:spPr>
          <a:xfrm>
            <a:off x="4137660" y="3152488"/>
            <a:ext cx="868680" cy="55302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68197377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jp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7">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89745" y="695325"/>
            <a:ext cx="8164510" cy="1150938"/>
          </a:xfrm>
          <a:prstGeom prst="roundRect">
            <a:avLst>
              <a:gd name="adj" fmla="val 9641"/>
            </a:avLst>
          </a:prstGeom>
          <a:noFill/>
          <a:ln w="25400">
            <a:noFill/>
          </a:ln>
        </p:spPr>
        <p:txBody>
          <a:bodyPr vert="horz" lIns="252000" tIns="252000" rIns="252000" bIns="252000" rtlCol="0" anchor="ctr" anchorCtr="1">
            <a:normAutofit/>
          </a:bodyPr>
          <a:lstStyle/>
          <a:p>
            <a:r>
              <a:rPr lang="en-US"/>
              <a:t>Click to edit Master title style</a:t>
            </a:r>
            <a:endParaRPr lang="en-US" dirty="0"/>
          </a:p>
        </p:txBody>
      </p:sp>
      <p:sp>
        <p:nvSpPr>
          <p:cNvPr id="3" name="Text Placeholder 2"/>
          <p:cNvSpPr>
            <a:spLocks noGrp="1"/>
          </p:cNvSpPr>
          <p:nvPr>
            <p:ph type="body" idx="1"/>
          </p:nvPr>
        </p:nvSpPr>
        <p:spPr>
          <a:xfrm>
            <a:off x="489745" y="1957386"/>
            <a:ext cx="8164510" cy="4387851"/>
          </a:xfrm>
          <a:prstGeom prst="roundRect">
            <a:avLst>
              <a:gd name="adj" fmla="val 2585"/>
            </a:avLst>
          </a:prstGeom>
          <a:noFill/>
          <a:ln w="25400">
            <a:noFill/>
          </a:ln>
        </p:spPr>
        <p:txBody>
          <a:bodyPr vert="horz" lIns="252000" tIns="252000" rIns="252000" bIns="25200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389201"/>
      </p:ext>
    </p:extLst>
  </p:cSld>
  <p:clrMap bg1="lt1" tx1="dk1" bg2="lt2" tx2="dk2" accent1="accent1" accent2="accent2" accent3="accent3" accent4="accent4" accent5="accent5" accent6="accent6" hlink="hlink" folHlink="folHlink"/>
  <p:sldLayoutIdLst>
    <p:sldLayoutId id="2147483661" r:id="rId1"/>
    <p:sldLayoutId id="2147483667" r:id="rId2"/>
    <p:sldLayoutId id="2147483662" r:id="rId3"/>
    <p:sldLayoutId id="2147483663" r:id="rId4"/>
    <p:sldLayoutId id="2147483666" r:id="rId5"/>
  </p:sldLayoutIdLst>
  <p:txStyles>
    <p:titleStyle>
      <a:lvl1pPr algn="l" defTabSz="914400" rtl="0" eaLnBrk="1" latinLnBrk="0" hangingPunct="1">
        <a:lnSpc>
          <a:spcPct val="90000"/>
        </a:lnSpc>
        <a:spcBef>
          <a:spcPct val="0"/>
        </a:spcBef>
        <a:buNone/>
        <a:defRPr sz="4000" b="1" kern="1200">
          <a:solidFill>
            <a:srgbClr val="1C1C1C"/>
          </a:solidFill>
          <a:latin typeface="Twinkl" pitchFamily="50"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rgbClr val="1C1C1C"/>
          </a:solidFill>
          <a:latin typeface="Twinkl" pitchFamily="50" charset="0"/>
          <a:ea typeface="Twinkl" pitchFamily="2"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rgbClr val="1C1C1C"/>
          </a:solidFill>
          <a:latin typeface="Twinkl" pitchFamily="50" charset="0"/>
          <a:ea typeface="Twinkl" pitchFamily="2"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rgbClr val="1C1C1C"/>
          </a:solidFill>
          <a:latin typeface="Twinkl" pitchFamily="50" charset="0"/>
          <a:ea typeface="Twinkl" pitchFamily="2"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rgbClr val="1C1C1C"/>
          </a:solidFill>
          <a:latin typeface="Twinkl" pitchFamily="50" charset="0"/>
          <a:ea typeface="Twinkl" pitchFamily="2"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rgbClr val="1C1C1C"/>
          </a:solidFill>
          <a:latin typeface="Twinkl" pitchFamily="50" charset="0"/>
          <a:ea typeface="Twinkl" pitchFamily="2"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288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3.png"/><Relationship Id="rId1" Type="http://schemas.openxmlformats.org/officeDocument/2006/relationships/slideLayout" Target="../slideLayouts/slideLayout3.xml"/><Relationship Id="rId4" Type="http://schemas.openxmlformats.org/officeDocument/2006/relationships/image" Target="../media/image14.sv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image" Target="../media/image8.svg"/><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5.png"/><Relationship Id="rId1" Type="http://schemas.openxmlformats.org/officeDocument/2006/relationships/slideLayout" Target="../slideLayouts/slideLayout3.xml"/><Relationship Id="rId4" Type="http://schemas.openxmlformats.org/officeDocument/2006/relationships/image" Target="../media/image8.svg"/></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6.png"/><Relationship Id="rId1" Type="http://schemas.openxmlformats.org/officeDocument/2006/relationships/slideLayout" Target="../slideLayouts/slideLayout3.xml"/><Relationship Id="rId4" Type="http://schemas.openxmlformats.org/officeDocument/2006/relationships/image" Target="../media/image8.svg"/></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7.png"/><Relationship Id="rId1" Type="http://schemas.openxmlformats.org/officeDocument/2006/relationships/slideLayout" Target="../slideLayouts/slideLayout3.xml"/><Relationship Id="rId4" Type="http://schemas.openxmlformats.org/officeDocument/2006/relationships/image" Target="../media/image8.svg"/></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8.png"/><Relationship Id="rId1" Type="http://schemas.openxmlformats.org/officeDocument/2006/relationships/slideLayout" Target="../slideLayouts/slideLayout3.xml"/><Relationship Id="rId4" Type="http://schemas.openxmlformats.org/officeDocument/2006/relationships/image" Target="../media/image14.svg"/></Relationships>
</file>

<file path=ppt/slides/_rels/slide18.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 Id="rId4" Type="http://schemas.openxmlformats.org/officeDocument/2006/relationships/image" Target="../media/image14.svg"/></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xml"/><Relationship Id="rId1" Type="http://schemas.openxmlformats.org/officeDocument/2006/relationships/slideLayout" Target="../slideLayouts/slideLayout3.xml"/><Relationship Id="rId5" Type="http://schemas.openxmlformats.org/officeDocument/2006/relationships/image" Target="../media/image8.sv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8.svg"/></Relationships>
</file>

<file path=ppt/slides/_rels/slide5.xml.rels><?xml version="1.0" encoding="UTF-8" standalone="yes"?>
<Relationships xmlns="http://schemas.openxmlformats.org/package/2006/relationships"><Relationship Id="rId3" Type="http://schemas.openxmlformats.org/officeDocument/2006/relationships/hyperlink" Target="https://www.youtube.com/watch?v=pc6PENVnxoU"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9.png"/><Relationship Id="rId5" Type="http://schemas.openxmlformats.org/officeDocument/2006/relationships/image" Target="../media/image10.sv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 Id="rId4" Type="http://schemas.openxmlformats.org/officeDocument/2006/relationships/image" Target="../media/image14.sv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hyperlink" Target="https://www.youtube.com/watch?v=evDCHCMRAtc" TargetMode="External"/><Relationship Id="rId7"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image" Target="../media/image10.svg"/><Relationship Id="rId5" Type="http://schemas.openxmlformats.org/officeDocument/2006/relationships/image" Target="../media/image8.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F380A01F-5661-4913-9BC2-E0490FB64205}"/>
              </a:ext>
            </a:extLst>
          </p:cNvPr>
          <p:cNvSpPr/>
          <p:nvPr/>
        </p:nvSpPr>
        <p:spPr>
          <a:xfrm>
            <a:off x="2363372" y="3291840"/>
            <a:ext cx="6231988" cy="872197"/>
          </a:xfrm>
          <a:prstGeom prst="roundRect">
            <a:avLst/>
          </a:prstGeom>
          <a:solidFill>
            <a:srgbClr val="18A0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4000" dirty="0"/>
              <a:t>The Work of the Courts</a:t>
            </a:r>
          </a:p>
        </p:txBody>
      </p:sp>
    </p:spTree>
    <p:extLst>
      <p:ext uri="{BB962C8B-B14F-4D97-AF65-F5344CB8AC3E}">
        <p14:creationId xmlns:p14="http://schemas.microsoft.com/office/powerpoint/2010/main" val="221188628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C128B3-EC52-47C0-A3AA-5255BF698081}"/>
              </a:ext>
            </a:extLst>
          </p:cNvPr>
          <p:cNvSpPr>
            <a:spLocks noGrp="1"/>
          </p:cNvSpPr>
          <p:nvPr>
            <p:ph type="title"/>
          </p:nvPr>
        </p:nvSpPr>
        <p:spPr/>
        <p:txBody>
          <a:bodyPr/>
          <a:lstStyle/>
          <a:p>
            <a:r>
              <a:rPr lang="en-AU" dirty="0"/>
              <a:t>Activity Sheet</a:t>
            </a:r>
          </a:p>
        </p:txBody>
      </p:sp>
      <p:sp>
        <p:nvSpPr>
          <p:cNvPr id="3" name="TextBox 2">
            <a:extLst>
              <a:ext uri="{FF2B5EF4-FFF2-40B4-BE49-F238E27FC236}">
                <a16:creationId xmlns:a16="http://schemas.microsoft.com/office/drawing/2014/main" id="{31CC5E23-24D4-4551-947D-46C718B740C0}"/>
              </a:ext>
            </a:extLst>
          </p:cNvPr>
          <p:cNvSpPr txBox="1"/>
          <p:nvPr/>
        </p:nvSpPr>
        <p:spPr>
          <a:xfrm>
            <a:off x="457198" y="1552317"/>
            <a:ext cx="4482603" cy="4493538"/>
          </a:xfrm>
          <a:prstGeom prst="rect">
            <a:avLst/>
          </a:prstGeom>
          <a:noFill/>
        </p:spPr>
        <p:txBody>
          <a:bodyPr wrap="square" rtlCol="0">
            <a:spAutoFit/>
          </a:bodyPr>
          <a:lstStyle/>
          <a:p>
            <a:r>
              <a:rPr lang="en-AU" sz="2600" b="1" dirty="0"/>
              <a:t>Activity 3 </a:t>
            </a:r>
          </a:p>
          <a:p>
            <a:endParaRPr lang="en-AU" sz="2600" dirty="0"/>
          </a:p>
          <a:p>
            <a:r>
              <a:rPr lang="en-AU" sz="2600" dirty="0"/>
              <a:t>Use the information statements on the following slide, together with the T Chart graphic organiser to show the differences between Statue and Common Law.</a:t>
            </a:r>
          </a:p>
          <a:p>
            <a:endParaRPr lang="en-AU" sz="2600" dirty="0"/>
          </a:p>
          <a:p>
            <a:r>
              <a:rPr lang="en-AU" sz="2600" dirty="0"/>
              <a:t>Hint: the pairs of statements are colour coded. </a:t>
            </a:r>
          </a:p>
        </p:txBody>
      </p:sp>
      <p:pic>
        <p:nvPicPr>
          <p:cNvPr id="4" name="Picture 3">
            <a:extLst>
              <a:ext uri="{FF2B5EF4-FFF2-40B4-BE49-F238E27FC236}">
                <a16:creationId xmlns:a16="http://schemas.microsoft.com/office/drawing/2014/main" id="{CAE0B38A-63DE-4BB7-BBE4-FD7632FF8618}"/>
              </a:ext>
            </a:extLst>
          </p:cNvPr>
          <p:cNvPicPr>
            <a:picLocks noChangeAspect="1"/>
          </p:cNvPicPr>
          <p:nvPr/>
        </p:nvPicPr>
        <p:blipFill>
          <a:blip r:embed="rId2"/>
          <a:stretch>
            <a:fillRect/>
          </a:stretch>
        </p:blipFill>
        <p:spPr>
          <a:xfrm>
            <a:off x="4824949" y="1852612"/>
            <a:ext cx="3734979" cy="3723729"/>
          </a:xfrm>
          <a:prstGeom prst="rect">
            <a:avLst/>
          </a:prstGeom>
        </p:spPr>
      </p:pic>
      <p:grpSp>
        <p:nvGrpSpPr>
          <p:cNvPr id="5" name="Group 4">
            <a:extLst>
              <a:ext uri="{FF2B5EF4-FFF2-40B4-BE49-F238E27FC236}">
                <a16:creationId xmlns:a16="http://schemas.microsoft.com/office/drawing/2014/main" id="{FDE3165F-F474-46EA-AE32-575532DC981B}"/>
              </a:ext>
            </a:extLst>
          </p:cNvPr>
          <p:cNvGrpSpPr/>
          <p:nvPr/>
        </p:nvGrpSpPr>
        <p:grpSpPr>
          <a:xfrm>
            <a:off x="7637491" y="387466"/>
            <a:ext cx="1131759" cy="1456061"/>
            <a:chOff x="7637491" y="387466"/>
            <a:chExt cx="1131759" cy="1456061"/>
          </a:xfrm>
        </p:grpSpPr>
        <p:pic>
          <p:nvPicPr>
            <p:cNvPr id="6" name="Graphic 5" descr="Stopwatch">
              <a:extLst>
                <a:ext uri="{FF2B5EF4-FFF2-40B4-BE49-F238E27FC236}">
                  <a16:creationId xmlns:a16="http://schemas.microsoft.com/office/drawing/2014/main" id="{62DB78C0-3DBE-41C6-B377-E043218A15D0}"/>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 xmlns:asvg="http://schemas.microsoft.com/office/drawing/2016/SVG/main" r:embed="rId4"/>
                </a:ext>
              </a:extLst>
            </a:blip>
            <a:stretch>
              <a:fillRect/>
            </a:stretch>
          </p:blipFill>
          <p:spPr>
            <a:xfrm>
              <a:off x="7772402" y="387466"/>
              <a:ext cx="914400" cy="914400"/>
            </a:xfrm>
            <a:prstGeom prst="rect">
              <a:avLst/>
            </a:prstGeom>
          </p:spPr>
        </p:pic>
        <p:sp>
          <p:nvSpPr>
            <p:cNvPr id="7" name="TextBox 6">
              <a:extLst>
                <a:ext uri="{FF2B5EF4-FFF2-40B4-BE49-F238E27FC236}">
                  <a16:creationId xmlns:a16="http://schemas.microsoft.com/office/drawing/2014/main" id="{18E7EAB2-354B-4A50-B0A6-B41DCD590195}"/>
                </a:ext>
              </a:extLst>
            </p:cNvPr>
            <p:cNvSpPr txBox="1"/>
            <p:nvPr/>
          </p:nvSpPr>
          <p:spPr>
            <a:xfrm>
              <a:off x="7637491" y="1197196"/>
              <a:ext cx="1131759" cy="646331"/>
            </a:xfrm>
            <a:prstGeom prst="rect">
              <a:avLst/>
            </a:prstGeom>
            <a:noFill/>
          </p:spPr>
          <p:txBody>
            <a:bodyPr wrap="square" rtlCol="0">
              <a:spAutoFit/>
            </a:bodyPr>
            <a:lstStyle/>
            <a:p>
              <a:r>
                <a:rPr lang="en-AU" b="1" dirty="0"/>
                <a:t>5 minute</a:t>
              </a:r>
            </a:p>
            <a:p>
              <a:pPr algn="ctr"/>
              <a:r>
                <a:rPr lang="en-AU" b="1" dirty="0"/>
                <a:t>Task</a:t>
              </a:r>
            </a:p>
          </p:txBody>
        </p:sp>
      </p:grpSp>
    </p:spTree>
    <p:extLst>
      <p:ext uri="{BB962C8B-B14F-4D97-AF65-F5344CB8AC3E}">
        <p14:creationId xmlns:p14="http://schemas.microsoft.com/office/powerpoint/2010/main" val="38461257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C535CBB-93CA-4EF3-B2CA-071804436479}"/>
              </a:ext>
            </a:extLst>
          </p:cNvPr>
          <p:cNvSpPr txBox="1"/>
          <p:nvPr/>
        </p:nvSpPr>
        <p:spPr>
          <a:xfrm>
            <a:off x="461356" y="659684"/>
            <a:ext cx="1662546" cy="830997"/>
          </a:xfrm>
          <a:prstGeom prst="rect">
            <a:avLst/>
          </a:prstGeom>
          <a:solidFill>
            <a:schemeClr val="accent3">
              <a:lumMod val="20000"/>
              <a:lumOff val="80000"/>
            </a:schemeClr>
          </a:solidFill>
        </p:spPr>
        <p:txBody>
          <a:bodyPr wrap="square" rtlCol="0">
            <a:spAutoFit/>
          </a:bodyPr>
          <a:lstStyle/>
          <a:p>
            <a:r>
              <a:rPr lang="en-AU" sz="2400" dirty="0"/>
              <a:t>Made by parliament</a:t>
            </a:r>
          </a:p>
        </p:txBody>
      </p:sp>
      <p:sp>
        <p:nvSpPr>
          <p:cNvPr id="5" name="TextBox 4">
            <a:extLst>
              <a:ext uri="{FF2B5EF4-FFF2-40B4-BE49-F238E27FC236}">
                <a16:creationId xmlns:a16="http://schemas.microsoft.com/office/drawing/2014/main" id="{A81A1F7F-ECCF-43BE-BA8D-F98674054057}"/>
              </a:ext>
            </a:extLst>
          </p:cNvPr>
          <p:cNvSpPr txBox="1"/>
          <p:nvPr/>
        </p:nvSpPr>
        <p:spPr>
          <a:xfrm>
            <a:off x="6035037" y="633553"/>
            <a:ext cx="2660072" cy="461665"/>
          </a:xfrm>
          <a:prstGeom prst="rect">
            <a:avLst/>
          </a:prstGeom>
          <a:solidFill>
            <a:schemeClr val="accent3">
              <a:lumMod val="20000"/>
              <a:lumOff val="80000"/>
            </a:schemeClr>
          </a:solidFill>
        </p:spPr>
        <p:txBody>
          <a:bodyPr wrap="square" rtlCol="0">
            <a:spAutoFit/>
          </a:bodyPr>
          <a:lstStyle/>
          <a:p>
            <a:r>
              <a:rPr lang="en-AU" sz="2400" dirty="0"/>
              <a:t>Decided by courts</a:t>
            </a:r>
          </a:p>
        </p:txBody>
      </p:sp>
      <p:sp>
        <p:nvSpPr>
          <p:cNvPr id="7" name="TextBox 6">
            <a:extLst>
              <a:ext uri="{FF2B5EF4-FFF2-40B4-BE49-F238E27FC236}">
                <a16:creationId xmlns:a16="http://schemas.microsoft.com/office/drawing/2014/main" id="{024E9FC0-41DE-4766-8C21-1B34C07A3C1F}"/>
              </a:ext>
            </a:extLst>
          </p:cNvPr>
          <p:cNvSpPr txBox="1"/>
          <p:nvPr/>
        </p:nvSpPr>
        <p:spPr>
          <a:xfrm>
            <a:off x="6331513" y="1254662"/>
            <a:ext cx="2111431" cy="1200329"/>
          </a:xfrm>
          <a:prstGeom prst="rect">
            <a:avLst/>
          </a:prstGeom>
          <a:solidFill>
            <a:schemeClr val="accent3">
              <a:lumMod val="60000"/>
              <a:lumOff val="40000"/>
            </a:schemeClr>
          </a:solidFill>
        </p:spPr>
        <p:txBody>
          <a:bodyPr wrap="square" rtlCol="0">
            <a:spAutoFit/>
          </a:bodyPr>
          <a:lstStyle/>
          <a:p>
            <a:r>
              <a:rPr lang="en-AU" sz="2400" dirty="0"/>
              <a:t>Bound by precedent and legislation</a:t>
            </a:r>
          </a:p>
        </p:txBody>
      </p:sp>
      <p:sp>
        <p:nvSpPr>
          <p:cNvPr id="9" name="TextBox 8">
            <a:extLst>
              <a:ext uri="{FF2B5EF4-FFF2-40B4-BE49-F238E27FC236}">
                <a16:creationId xmlns:a16="http://schemas.microsoft.com/office/drawing/2014/main" id="{A3E47CED-3D77-4651-AEF9-9D9AB45908D4}"/>
              </a:ext>
            </a:extLst>
          </p:cNvPr>
          <p:cNvSpPr txBox="1"/>
          <p:nvPr/>
        </p:nvSpPr>
        <p:spPr>
          <a:xfrm>
            <a:off x="1933416" y="2549119"/>
            <a:ext cx="3740728" cy="461665"/>
          </a:xfrm>
          <a:prstGeom prst="rect">
            <a:avLst/>
          </a:prstGeom>
          <a:solidFill>
            <a:schemeClr val="accent3">
              <a:lumMod val="60000"/>
              <a:lumOff val="40000"/>
            </a:schemeClr>
          </a:solidFill>
        </p:spPr>
        <p:txBody>
          <a:bodyPr wrap="square" rtlCol="0">
            <a:spAutoFit/>
          </a:bodyPr>
          <a:lstStyle/>
          <a:p>
            <a:r>
              <a:rPr lang="en-AU" sz="2400" dirty="0"/>
              <a:t>Bound by the Constitution</a:t>
            </a:r>
          </a:p>
        </p:txBody>
      </p:sp>
      <p:sp>
        <p:nvSpPr>
          <p:cNvPr id="11" name="TextBox 10">
            <a:extLst>
              <a:ext uri="{FF2B5EF4-FFF2-40B4-BE49-F238E27FC236}">
                <a16:creationId xmlns:a16="http://schemas.microsoft.com/office/drawing/2014/main" id="{C44DE4E7-0FFD-4E3F-9378-8A0B130BF981}"/>
              </a:ext>
            </a:extLst>
          </p:cNvPr>
          <p:cNvSpPr txBox="1"/>
          <p:nvPr/>
        </p:nvSpPr>
        <p:spPr>
          <a:xfrm>
            <a:off x="533124" y="5104895"/>
            <a:ext cx="2028925" cy="1200329"/>
          </a:xfrm>
          <a:prstGeom prst="rect">
            <a:avLst/>
          </a:prstGeom>
          <a:solidFill>
            <a:srgbClr val="FFC000"/>
          </a:solidFill>
        </p:spPr>
        <p:txBody>
          <a:bodyPr wrap="square" rtlCol="0">
            <a:spAutoFit/>
          </a:bodyPr>
          <a:lstStyle/>
          <a:p>
            <a:r>
              <a:rPr lang="en-AU" sz="2400" dirty="0"/>
              <a:t>Applies to the whole community</a:t>
            </a:r>
          </a:p>
        </p:txBody>
      </p:sp>
      <p:sp>
        <p:nvSpPr>
          <p:cNvPr id="13" name="TextBox 12">
            <a:extLst>
              <a:ext uri="{FF2B5EF4-FFF2-40B4-BE49-F238E27FC236}">
                <a16:creationId xmlns:a16="http://schemas.microsoft.com/office/drawing/2014/main" id="{7B6430C9-3F72-46B8-9930-44E438B62F1E}"/>
              </a:ext>
            </a:extLst>
          </p:cNvPr>
          <p:cNvSpPr txBox="1"/>
          <p:nvPr/>
        </p:nvSpPr>
        <p:spPr>
          <a:xfrm>
            <a:off x="5767779" y="2595285"/>
            <a:ext cx="2793076" cy="830997"/>
          </a:xfrm>
          <a:prstGeom prst="rect">
            <a:avLst/>
          </a:prstGeom>
          <a:solidFill>
            <a:srgbClr val="FFC000"/>
          </a:solidFill>
        </p:spPr>
        <p:txBody>
          <a:bodyPr wrap="square" rtlCol="0">
            <a:spAutoFit/>
          </a:bodyPr>
          <a:lstStyle/>
          <a:p>
            <a:r>
              <a:rPr lang="en-AU" sz="2400" dirty="0"/>
              <a:t>Only applies to the parties involved</a:t>
            </a:r>
          </a:p>
        </p:txBody>
      </p:sp>
      <p:sp>
        <p:nvSpPr>
          <p:cNvPr id="15" name="TextBox 14">
            <a:extLst>
              <a:ext uri="{FF2B5EF4-FFF2-40B4-BE49-F238E27FC236}">
                <a16:creationId xmlns:a16="http://schemas.microsoft.com/office/drawing/2014/main" id="{46A3F24F-D23B-4E7C-B94B-2F7D740F1855}"/>
              </a:ext>
            </a:extLst>
          </p:cNvPr>
          <p:cNvSpPr txBox="1"/>
          <p:nvPr/>
        </p:nvSpPr>
        <p:spPr>
          <a:xfrm>
            <a:off x="701056" y="1599658"/>
            <a:ext cx="1088965" cy="1200329"/>
          </a:xfrm>
          <a:prstGeom prst="rect">
            <a:avLst/>
          </a:prstGeom>
          <a:solidFill>
            <a:schemeClr val="accent1">
              <a:lumMod val="60000"/>
              <a:lumOff val="40000"/>
            </a:schemeClr>
          </a:solidFill>
        </p:spPr>
        <p:txBody>
          <a:bodyPr wrap="square" rtlCol="0">
            <a:spAutoFit/>
          </a:bodyPr>
          <a:lstStyle/>
          <a:p>
            <a:r>
              <a:rPr lang="en-AU" sz="2400" dirty="0"/>
              <a:t>Covers broad areas</a:t>
            </a:r>
          </a:p>
        </p:txBody>
      </p:sp>
      <p:sp>
        <p:nvSpPr>
          <p:cNvPr id="17" name="TextBox 16">
            <a:extLst>
              <a:ext uri="{FF2B5EF4-FFF2-40B4-BE49-F238E27FC236}">
                <a16:creationId xmlns:a16="http://schemas.microsoft.com/office/drawing/2014/main" id="{0B09A4D3-C65C-4E93-8929-2182E457EFB6}"/>
              </a:ext>
            </a:extLst>
          </p:cNvPr>
          <p:cNvSpPr txBox="1"/>
          <p:nvPr/>
        </p:nvSpPr>
        <p:spPr>
          <a:xfrm>
            <a:off x="4572000" y="4506334"/>
            <a:ext cx="3873733" cy="830997"/>
          </a:xfrm>
          <a:prstGeom prst="rect">
            <a:avLst/>
          </a:prstGeom>
          <a:solidFill>
            <a:schemeClr val="accent1">
              <a:lumMod val="60000"/>
              <a:lumOff val="40000"/>
            </a:schemeClr>
          </a:solidFill>
        </p:spPr>
        <p:txBody>
          <a:bodyPr wrap="square" rtlCol="0">
            <a:spAutoFit/>
          </a:bodyPr>
          <a:lstStyle/>
          <a:p>
            <a:r>
              <a:rPr lang="en-AU" sz="2400" dirty="0"/>
              <a:t>Covers issues/facts specific to the individual case</a:t>
            </a:r>
          </a:p>
        </p:txBody>
      </p:sp>
      <p:sp>
        <p:nvSpPr>
          <p:cNvPr id="19" name="TextBox 18">
            <a:extLst>
              <a:ext uri="{FF2B5EF4-FFF2-40B4-BE49-F238E27FC236}">
                <a16:creationId xmlns:a16="http://schemas.microsoft.com/office/drawing/2014/main" id="{792B2566-E0A7-4403-A40D-48A378AB97C4}"/>
              </a:ext>
            </a:extLst>
          </p:cNvPr>
          <p:cNvSpPr txBox="1"/>
          <p:nvPr/>
        </p:nvSpPr>
        <p:spPr>
          <a:xfrm>
            <a:off x="5835535" y="5474227"/>
            <a:ext cx="2610198" cy="830997"/>
          </a:xfrm>
          <a:prstGeom prst="rect">
            <a:avLst/>
          </a:prstGeom>
          <a:solidFill>
            <a:srgbClr val="FFFF00"/>
          </a:solidFill>
        </p:spPr>
        <p:txBody>
          <a:bodyPr wrap="square" rtlCol="0">
            <a:spAutoFit/>
          </a:bodyPr>
          <a:lstStyle/>
          <a:p>
            <a:r>
              <a:rPr lang="en-AU" sz="2400" dirty="0"/>
              <a:t>Parliament is the highest authority</a:t>
            </a:r>
          </a:p>
        </p:txBody>
      </p:sp>
      <p:sp>
        <p:nvSpPr>
          <p:cNvPr id="21" name="TextBox 20">
            <a:extLst>
              <a:ext uri="{FF2B5EF4-FFF2-40B4-BE49-F238E27FC236}">
                <a16:creationId xmlns:a16="http://schemas.microsoft.com/office/drawing/2014/main" id="{DAE24F5D-8D04-43A5-AC3B-C7646B59583C}"/>
              </a:ext>
            </a:extLst>
          </p:cNvPr>
          <p:cNvSpPr txBox="1"/>
          <p:nvPr/>
        </p:nvSpPr>
        <p:spPr>
          <a:xfrm>
            <a:off x="541747" y="3119761"/>
            <a:ext cx="5037512" cy="830997"/>
          </a:xfrm>
          <a:prstGeom prst="rect">
            <a:avLst/>
          </a:prstGeom>
          <a:solidFill>
            <a:srgbClr val="FFFF00"/>
          </a:solidFill>
        </p:spPr>
        <p:txBody>
          <a:bodyPr wrap="square" rtlCol="0">
            <a:spAutoFit/>
          </a:bodyPr>
          <a:lstStyle/>
          <a:p>
            <a:r>
              <a:rPr lang="en-AU" sz="2400" dirty="0"/>
              <a:t>Court decisions can be overridden by parliament or higher courts</a:t>
            </a:r>
          </a:p>
        </p:txBody>
      </p:sp>
      <p:sp>
        <p:nvSpPr>
          <p:cNvPr id="23" name="TextBox 22">
            <a:extLst>
              <a:ext uri="{FF2B5EF4-FFF2-40B4-BE49-F238E27FC236}">
                <a16:creationId xmlns:a16="http://schemas.microsoft.com/office/drawing/2014/main" id="{CFEA7C72-F60B-4BD9-A3DB-B98A880D90FB}"/>
              </a:ext>
            </a:extLst>
          </p:cNvPr>
          <p:cNvSpPr txBox="1"/>
          <p:nvPr/>
        </p:nvSpPr>
        <p:spPr>
          <a:xfrm>
            <a:off x="541747" y="4130244"/>
            <a:ext cx="3873733" cy="830997"/>
          </a:xfrm>
          <a:prstGeom prst="rect">
            <a:avLst/>
          </a:prstGeom>
          <a:solidFill>
            <a:schemeClr val="accent2">
              <a:lumMod val="75000"/>
            </a:schemeClr>
          </a:solidFill>
        </p:spPr>
        <p:txBody>
          <a:bodyPr wrap="square" rtlCol="0">
            <a:spAutoFit/>
          </a:bodyPr>
          <a:lstStyle/>
          <a:p>
            <a:r>
              <a:rPr lang="en-AU" sz="2400" dirty="0"/>
              <a:t>Can delegate legislation to state/local governments</a:t>
            </a:r>
          </a:p>
        </p:txBody>
      </p:sp>
      <p:sp>
        <p:nvSpPr>
          <p:cNvPr id="25" name="TextBox 24">
            <a:extLst>
              <a:ext uri="{FF2B5EF4-FFF2-40B4-BE49-F238E27FC236}">
                <a16:creationId xmlns:a16="http://schemas.microsoft.com/office/drawing/2014/main" id="{84F29FC3-75C5-4175-B7CC-784261B38ACC}"/>
              </a:ext>
            </a:extLst>
          </p:cNvPr>
          <p:cNvSpPr txBox="1"/>
          <p:nvPr/>
        </p:nvSpPr>
        <p:spPr>
          <a:xfrm>
            <a:off x="2640309" y="5477625"/>
            <a:ext cx="3125588" cy="830997"/>
          </a:xfrm>
          <a:prstGeom prst="rect">
            <a:avLst/>
          </a:prstGeom>
          <a:solidFill>
            <a:schemeClr val="accent2">
              <a:lumMod val="75000"/>
            </a:schemeClr>
          </a:solidFill>
        </p:spPr>
        <p:txBody>
          <a:bodyPr wrap="square" rtlCol="0">
            <a:spAutoFit/>
          </a:bodyPr>
          <a:lstStyle/>
          <a:p>
            <a:r>
              <a:rPr lang="en-AU" sz="2400" dirty="0"/>
              <a:t>Courts cannot delegate their powers</a:t>
            </a:r>
          </a:p>
        </p:txBody>
      </p:sp>
      <p:sp>
        <p:nvSpPr>
          <p:cNvPr id="27" name="TextBox 26">
            <a:extLst>
              <a:ext uri="{FF2B5EF4-FFF2-40B4-BE49-F238E27FC236}">
                <a16:creationId xmlns:a16="http://schemas.microsoft.com/office/drawing/2014/main" id="{DEC8E176-FB96-42CE-BCD0-297045562A56}"/>
              </a:ext>
            </a:extLst>
          </p:cNvPr>
          <p:cNvSpPr txBox="1"/>
          <p:nvPr/>
        </p:nvSpPr>
        <p:spPr>
          <a:xfrm>
            <a:off x="6010102" y="3535259"/>
            <a:ext cx="2477193" cy="830997"/>
          </a:xfrm>
          <a:prstGeom prst="rect">
            <a:avLst/>
          </a:prstGeom>
          <a:solidFill>
            <a:schemeClr val="accent4">
              <a:lumMod val="60000"/>
              <a:lumOff val="40000"/>
            </a:schemeClr>
          </a:solidFill>
        </p:spPr>
        <p:txBody>
          <a:bodyPr wrap="square" rtlCol="0">
            <a:spAutoFit/>
          </a:bodyPr>
          <a:lstStyle/>
          <a:p>
            <a:r>
              <a:rPr lang="en-AU" sz="2400" dirty="0"/>
              <a:t>Passes laws that affect the future</a:t>
            </a:r>
          </a:p>
        </p:txBody>
      </p:sp>
      <p:sp>
        <p:nvSpPr>
          <p:cNvPr id="29" name="TextBox 28">
            <a:extLst>
              <a:ext uri="{FF2B5EF4-FFF2-40B4-BE49-F238E27FC236}">
                <a16:creationId xmlns:a16="http://schemas.microsoft.com/office/drawing/2014/main" id="{DC8CDD9F-0FC0-4CB3-AB79-79F576DD342E}"/>
              </a:ext>
            </a:extLst>
          </p:cNvPr>
          <p:cNvSpPr txBox="1"/>
          <p:nvPr/>
        </p:nvSpPr>
        <p:spPr>
          <a:xfrm>
            <a:off x="2136369" y="517818"/>
            <a:ext cx="3873733" cy="1938992"/>
          </a:xfrm>
          <a:prstGeom prst="rect">
            <a:avLst/>
          </a:prstGeom>
          <a:solidFill>
            <a:schemeClr val="accent4">
              <a:lumMod val="60000"/>
              <a:lumOff val="40000"/>
            </a:schemeClr>
          </a:solidFill>
        </p:spPr>
        <p:txBody>
          <a:bodyPr wrap="square" rtlCol="0">
            <a:spAutoFit/>
          </a:bodyPr>
          <a:lstStyle/>
          <a:p>
            <a:r>
              <a:rPr lang="en-AU" sz="2400" dirty="0"/>
              <a:t>Makes decisions to address cases that have already occurred. These decisions can sometimes affect future decisions</a:t>
            </a:r>
          </a:p>
        </p:txBody>
      </p:sp>
    </p:spTree>
    <p:extLst>
      <p:ext uri="{BB962C8B-B14F-4D97-AF65-F5344CB8AC3E}">
        <p14:creationId xmlns:p14="http://schemas.microsoft.com/office/powerpoint/2010/main" val="396418903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1580814951"/>
              </p:ext>
            </p:extLst>
          </p:nvPr>
        </p:nvGraphicFramePr>
        <p:xfrm>
          <a:off x="566056" y="544286"/>
          <a:ext cx="7903030" cy="5696419"/>
        </p:xfrm>
        <a:graphic>
          <a:graphicData uri="http://schemas.openxmlformats.org/drawingml/2006/table">
            <a:tbl>
              <a:tblPr firstRow="1" firstCol="1" bandRow="1">
                <a:tableStyleId>{5C22544A-7EE6-4342-B048-85BDC9FD1C3A}</a:tableStyleId>
              </a:tblPr>
              <a:tblGrid>
                <a:gridCol w="3951515">
                  <a:extLst>
                    <a:ext uri="{9D8B030D-6E8A-4147-A177-3AD203B41FA5}">
                      <a16:colId xmlns:a16="http://schemas.microsoft.com/office/drawing/2014/main" val="3555975430"/>
                    </a:ext>
                  </a:extLst>
                </a:gridCol>
                <a:gridCol w="3951515">
                  <a:extLst>
                    <a:ext uri="{9D8B030D-6E8A-4147-A177-3AD203B41FA5}">
                      <a16:colId xmlns:a16="http://schemas.microsoft.com/office/drawing/2014/main" val="3942818993"/>
                    </a:ext>
                  </a:extLst>
                </a:gridCol>
              </a:tblGrid>
              <a:tr h="264653">
                <a:tc gridSpan="2">
                  <a:txBody>
                    <a:bodyPr/>
                    <a:lstStyle/>
                    <a:p>
                      <a:pPr algn="ctr">
                        <a:lnSpc>
                          <a:spcPct val="107000"/>
                        </a:lnSpc>
                        <a:spcBef>
                          <a:spcPts val="600"/>
                        </a:spcBef>
                        <a:spcAft>
                          <a:spcPts val="600"/>
                        </a:spcAft>
                      </a:pPr>
                      <a:r>
                        <a:rPr lang="en-AU" sz="1600" kern="0" dirty="0">
                          <a:effectLst/>
                        </a:rPr>
                        <a:t>Differences between</a:t>
                      </a:r>
                      <a:endParaRPr lang="en-AU" sz="1600" b="1" kern="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1504" marR="61504" marT="0" marB="0"/>
                </a:tc>
                <a:tc hMerge="1">
                  <a:txBody>
                    <a:bodyPr/>
                    <a:lstStyle/>
                    <a:p>
                      <a:endParaRPr lang="en-AU"/>
                    </a:p>
                  </a:txBody>
                  <a:tcPr/>
                </a:tc>
                <a:extLst>
                  <a:ext uri="{0D108BD9-81ED-4DB2-BD59-A6C34878D82A}">
                    <a16:rowId xmlns:a16="http://schemas.microsoft.com/office/drawing/2014/main" val="1965627412"/>
                  </a:ext>
                </a:extLst>
              </a:tr>
              <a:tr h="264653">
                <a:tc>
                  <a:txBody>
                    <a:bodyPr/>
                    <a:lstStyle/>
                    <a:p>
                      <a:pPr algn="ctr">
                        <a:lnSpc>
                          <a:spcPct val="107000"/>
                        </a:lnSpc>
                        <a:spcBef>
                          <a:spcPts val="600"/>
                        </a:spcBef>
                        <a:spcAft>
                          <a:spcPts val="600"/>
                        </a:spcAft>
                      </a:pPr>
                      <a:r>
                        <a:rPr lang="en-AU" sz="1600" kern="0">
                          <a:effectLst/>
                        </a:rPr>
                        <a:t>Statute Law</a:t>
                      </a:r>
                      <a:endParaRPr lang="en-AU" sz="1600" b="1" kern="0">
                        <a:effectLst/>
                        <a:latin typeface="Calibri" panose="020F0502020204030204" pitchFamily="34" charset="0"/>
                        <a:ea typeface="Times New Roman" panose="02020603050405020304" pitchFamily="18" charset="0"/>
                        <a:cs typeface="Times New Roman" panose="02020603050405020304" pitchFamily="18" charset="0"/>
                      </a:endParaRPr>
                    </a:p>
                  </a:txBody>
                  <a:tcPr marL="61504" marR="61504" marT="0" marB="0"/>
                </a:tc>
                <a:tc>
                  <a:txBody>
                    <a:bodyPr/>
                    <a:lstStyle/>
                    <a:p>
                      <a:pPr algn="ctr">
                        <a:lnSpc>
                          <a:spcPct val="107000"/>
                        </a:lnSpc>
                        <a:spcBef>
                          <a:spcPts val="600"/>
                        </a:spcBef>
                        <a:spcAft>
                          <a:spcPts val="600"/>
                        </a:spcAft>
                      </a:pPr>
                      <a:r>
                        <a:rPr lang="en-AU" sz="1600" kern="0" dirty="0">
                          <a:effectLst/>
                        </a:rPr>
                        <a:t>Common law</a:t>
                      </a:r>
                      <a:endParaRPr lang="en-AU" sz="1600" b="1" kern="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1504" marR="61504" marT="0" marB="0"/>
                </a:tc>
                <a:extLst>
                  <a:ext uri="{0D108BD9-81ED-4DB2-BD59-A6C34878D82A}">
                    <a16:rowId xmlns:a16="http://schemas.microsoft.com/office/drawing/2014/main" val="2027054783"/>
                  </a:ext>
                </a:extLst>
              </a:tr>
              <a:tr h="724511">
                <a:tc>
                  <a:txBody>
                    <a:bodyPr/>
                    <a:lstStyle/>
                    <a:p>
                      <a:pPr>
                        <a:lnSpc>
                          <a:spcPct val="107000"/>
                        </a:lnSpc>
                        <a:spcAft>
                          <a:spcPts val="0"/>
                        </a:spcAft>
                      </a:pPr>
                      <a:r>
                        <a:rPr lang="en-AU" sz="1600">
                          <a:effectLst/>
                        </a:rPr>
                        <a:t>Made by parliament</a:t>
                      </a:r>
                      <a:endParaRPr lang="en-AU" sz="1600">
                        <a:effectLst/>
                        <a:latin typeface="Calibri" panose="020F0502020204030204" pitchFamily="34" charset="0"/>
                        <a:ea typeface="Calibri" panose="020F0502020204030204" pitchFamily="34" charset="0"/>
                        <a:cs typeface="Times New Roman" panose="02020603050405020304" pitchFamily="18" charset="0"/>
                      </a:endParaRPr>
                    </a:p>
                  </a:txBody>
                  <a:tcPr marL="61504" marR="61504" marT="0" marB="0" anchor="ctr"/>
                </a:tc>
                <a:tc>
                  <a:txBody>
                    <a:bodyPr/>
                    <a:lstStyle/>
                    <a:p>
                      <a:pPr>
                        <a:lnSpc>
                          <a:spcPct val="107000"/>
                        </a:lnSpc>
                        <a:spcAft>
                          <a:spcPts val="0"/>
                        </a:spcAft>
                      </a:pPr>
                      <a:r>
                        <a:rPr lang="en-AU" sz="1600">
                          <a:effectLst/>
                        </a:rPr>
                        <a:t>Decided by courts</a:t>
                      </a:r>
                      <a:endParaRPr lang="en-AU" sz="1600">
                        <a:effectLst/>
                        <a:latin typeface="Calibri" panose="020F0502020204030204" pitchFamily="34" charset="0"/>
                        <a:ea typeface="Calibri" panose="020F0502020204030204" pitchFamily="34" charset="0"/>
                        <a:cs typeface="Times New Roman" panose="02020603050405020304" pitchFamily="18" charset="0"/>
                      </a:endParaRPr>
                    </a:p>
                  </a:txBody>
                  <a:tcPr marL="61504" marR="61504" marT="0" marB="0" anchor="ctr"/>
                </a:tc>
                <a:extLst>
                  <a:ext uri="{0D108BD9-81ED-4DB2-BD59-A6C34878D82A}">
                    <a16:rowId xmlns:a16="http://schemas.microsoft.com/office/drawing/2014/main" val="1228198360"/>
                  </a:ext>
                </a:extLst>
              </a:tr>
              <a:tr h="724511">
                <a:tc>
                  <a:txBody>
                    <a:bodyPr/>
                    <a:lstStyle/>
                    <a:p>
                      <a:pPr>
                        <a:lnSpc>
                          <a:spcPct val="107000"/>
                        </a:lnSpc>
                        <a:spcAft>
                          <a:spcPts val="0"/>
                        </a:spcAft>
                      </a:pPr>
                      <a:r>
                        <a:rPr lang="en-AU" sz="1600">
                          <a:effectLst/>
                        </a:rPr>
                        <a:t>Bound by the Constitution</a:t>
                      </a:r>
                      <a:endParaRPr lang="en-AU" sz="1600">
                        <a:effectLst/>
                        <a:latin typeface="Calibri" panose="020F0502020204030204" pitchFamily="34" charset="0"/>
                        <a:ea typeface="Calibri" panose="020F0502020204030204" pitchFamily="34" charset="0"/>
                        <a:cs typeface="Times New Roman" panose="02020603050405020304" pitchFamily="18" charset="0"/>
                      </a:endParaRPr>
                    </a:p>
                  </a:txBody>
                  <a:tcPr marL="61504" marR="61504" marT="0" marB="0" anchor="ctr"/>
                </a:tc>
                <a:tc>
                  <a:txBody>
                    <a:bodyPr/>
                    <a:lstStyle/>
                    <a:p>
                      <a:pPr>
                        <a:lnSpc>
                          <a:spcPct val="107000"/>
                        </a:lnSpc>
                        <a:spcAft>
                          <a:spcPts val="0"/>
                        </a:spcAft>
                      </a:pPr>
                      <a:r>
                        <a:rPr lang="en-AU" sz="1600">
                          <a:effectLst/>
                        </a:rPr>
                        <a:t>Bound by precedent and legislation</a:t>
                      </a:r>
                      <a:endParaRPr lang="en-AU" sz="1600">
                        <a:effectLst/>
                        <a:latin typeface="Calibri" panose="020F0502020204030204" pitchFamily="34" charset="0"/>
                        <a:ea typeface="Calibri" panose="020F0502020204030204" pitchFamily="34" charset="0"/>
                        <a:cs typeface="Times New Roman" panose="02020603050405020304" pitchFamily="18" charset="0"/>
                      </a:endParaRPr>
                    </a:p>
                  </a:txBody>
                  <a:tcPr marL="61504" marR="61504" marT="0" marB="0" anchor="ctr"/>
                </a:tc>
                <a:extLst>
                  <a:ext uri="{0D108BD9-81ED-4DB2-BD59-A6C34878D82A}">
                    <a16:rowId xmlns:a16="http://schemas.microsoft.com/office/drawing/2014/main" val="3657813887"/>
                  </a:ext>
                </a:extLst>
              </a:tr>
              <a:tr h="724511">
                <a:tc>
                  <a:txBody>
                    <a:bodyPr/>
                    <a:lstStyle/>
                    <a:p>
                      <a:pPr>
                        <a:lnSpc>
                          <a:spcPct val="107000"/>
                        </a:lnSpc>
                        <a:spcAft>
                          <a:spcPts val="0"/>
                        </a:spcAft>
                      </a:pPr>
                      <a:r>
                        <a:rPr lang="en-AU" sz="1600">
                          <a:effectLst/>
                        </a:rPr>
                        <a:t>Applies to the whole community</a:t>
                      </a:r>
                      <a:endParaRPr lang="en-AU" sz="1600">
                        <a:effectLst/>
                        <a:latin typeface="Calibri" panose="020F0502020204030204" pitchFamily="34" charset="0"/>
                        <a:ea typeface="Calibri" panose="020F0502020204030204" pitchFamily="34" charset="0"/>
                        <a:cs typeface="Times New Roman" panose="02020603050405020304" pitchFamily="18" charset="0"/>
                      </a:endParaRPr>
                    </a:p>
                  </a:txBody>
                  <a:tcPr marL="61504" marR="61504" marT="0" marB="0" anchor="ctr"/>
                </a:tc>
                <a:tc>
                  <a:txBody>
                    <a:bodyPr/>
                    <a:lstStyle/>
                    <a:p>
                      <a:pPr>
                        <a:lnSpc>
                          <a:spcPct val="107000"/>
                        </a:lnSpc>
                        <a:spcAft>
                          <a:spcPts val="0"/>
                        </a:spcAft>
                      </a:pPr>
                      <a:r>
                        <a:rPr lang="en-AU" sz="1600">
                          <a:effectLst/>
                        </a:rPr>
                        <a:t>Only applies to the parties involved</a:t>
                      </a:r>
                      <a:endParaRPr lang="en-AU" sz="1600">
                        <a:effectLst/>
                        <a:latin typeface="Calibri" panose="020F0502020204030204" pitchFamily="34" charset="0"/>
                        <a:ea typeface="Calibri" panose="020F0502020204030204" pitchFamily="34" charset="0"/>
                        <a:cs typeface="Times New Roman" panose="02020603050405020304" pitchFamily="18" charset="0"/>
                      </a:endParaRPr>
                    </a:p>
                  </a:txBody>
                  <a:tcPr marL="61504" marR="61504" marT="0" marB="0" anchor="ctr"/>
                </a:tc>
                <a:extLst>
                  <a:ext uri="{0D108BD9-81ED-4DB2-BD59-A6C34878D82A}">
                    <a16:rowId xmlns:a16="http://schemas.microsoft.com/office/drawing/2014/main" val="2196762919"/>
                  </a:ext>
                </a:extLst>
              </a:tr>
              <a:tr h="724511">
                <a:tc>
                  <a:txBody>
                    <a:bodyPr/>
                    <a:lstStyle/>
                    <a:p>
                      <a:pPr>
                        <a:lnSpc>
                          <a:spcPct val="107000"/>
                        </a:lnSpc>
                        <a:spcAft>
                          <a:spcPts val="0"/>
                        </a:spcAft>
                      </a:pPr>
                      <a:r>
                        <a:rPr lang="en-AU" sz="1600">
                          <a:effectLst/>
                        </a:rPr>
                        <a:t>Covers broad areas</a:t>
                      </a:r>
                      <a:endParaRPr lang="en-AU" sz="1600">
                        <a:effectLst/>
                        <a:latin typeface="Calibri" panose="020F0502020204030204" pitchFamily="34" charset="0"/>
                        <a:ea typeface="Calibri" panose="020F0502020204030204" pitchFamily="34" charset="0"/>
                        <a:cs typeface="Times New Roman" panose="02020603050405020304" pitchFamily="18" charset="0"/>
                      </a:endParaRPr>
                    </a:p>
                  </a:txBody>
                  <a:tcPr marL="61504" marR="61504" marT="0" marB="0" anchor="ctr"/>
                </a:tc>
                <a:tc>
                  <a:txBody>
                    <a:bodyPr/>
                    <a:lstStyle/>
                    <a:p>
                      <a:pPr>
                        <a:lnSpc>
                          <a:spcPct val="107000"/>
                        </a:lnSpc>
                        <a:spcAft>
                          <a:spcPts val="0"/>
                        </a:spcAft>
                      </a:pPr>
                      <a:r>
                        <a:rPr lang="en-AU" sz="1600">
                          <a:effectLst/>
                        </a:rPr>
                        <a:t>Covers issues/facts specific to the individual case</a:t>
                      </a:r>
                      <a:endParaRPr lang="en-AU" sz="1600">
                        <a:effectLst/>
                        <a:latin typeface="Calibri" panose="020F0502020204030204" pitchFamily="34" charset="0"/>
                        <a:ea typeface="Calibri" panose="020F0502020204030204" pitchFamily="34" charset="0"/>
                        <a:cs typeface="Times New Roman" panose="02020603050405020304" pitchFamily="18" charset="0"/>
                      </a:endParaRPr>
                    </a:p>
                  </a:txBody>
                  <a:tcPr marL="61504" marR="61504" marT="0" marB="0" anchor="ctr"/>
                </a:tc>
                <a:extLst>
                  <a:ext uri="{0D108BD9-81ED-4DB2-BD59-A6C34878D82A}">
                    <a16:rowId xmlns:a16="http://schemas.microsoft.com/office/drawing/2014/main" val="4006878547"/>
                  </a:ext>
                </a:extLst>
              </a:tr>
              <a:tr h="724511">
                <a:tc>
                  <a:txBody>
                    <a:bodyPr/>
                    <a:lstStyle/>
                    <a:p>
                      <a:pPr>
                        <a:lnSpc>
                          <a:spcPct val="107000"/>
                        </a:lnSpc>
                        <a:spcAft>
                          <a:spcPts val="0"/>
                        </a:spcAft>
                      </a:pPr>
                      <a:r>
                        <a:rPr lang="en-AU" sz="1600">
                          <a:effectLst/>
                        </a:rPr>
                        <a:t>Parliament is the highest authority</a:t>
                      </a:r>
                      <a:endParaRPr lang="en-AU" sz="1600">
                        <a:effectLst/>
                        <a:latin typeface="Calibri" panose="020F0502020204030204" pitchFamily="34" charset="0"/>
                        <a:ea typeface="Calibri" panose="020F0502020204030204" pitchFamily="34" charset="0"/>
                        <a:cs typeface="Times New Roman" panose="02020603050405020304" pitchFamily="18" charset="0"/>
                      </a:endParaRPr>
                    </a:p>
                  </a:txBody>
                  <a:tcPr marL="61504" marR="61504" marT="0" marB="0" anchor="ctr"/>
                </a:tc>
                <a:tc>
                  <a:txBody>
                    <a:bodyPr/>
                    <a:lstStyle/>
                    <a:p>
                      <a:pPr>
                        <a:lnSpc>
                          <a:spcPct val="107000"/>
                        </a:lnSpc>
                        <a:spcAft>
                          <a:spcPts val="0"/>
                        </a:spcAft>
                      </a:pPr>
                      <a:r>
                        <a:rPr lang="en-AU" sz="1600">
                          <a:effectLst/>
                        </a:rPr>
                        <a:t>Court decisions can be overridden by parliament or higher courts</a:t>
                      </a:r>
                      <a:endParaRPr lang="en-AU" sz="1600">
                        <a:effectLst/>
                        <a:latin typeface="Calibri" panose="020F0502020204030204" pitchFamily="34" charset="0"/>
                        <a:ea typeface="Calibri" panose="020F0502020204030204" pitchFamily="34" charset="0"/>
                        <a:cs typeface="Times New Roman" panose="02020603050405020304" pitchFamily="18" charset="0"/>
                      </a:endParaRPr>
                    </a:p>
                  </a:txBody>
                  <a:tcPr marL="61504" marR="61504" marT="0" marB="0" anchor="ctr"/>
                </a:tc>
                <a:extLst>
                  <a:ext uri="{0D108BD9-81ED-4DB2-BD59-A6C34878D82A}">
                    <a16:rowId xmlns:a16="http://schemas.microsoft.com/office/drawing/2014/main" val="1609375571"/>
                  </a:ext>
                </a:extLst>
              </a:tr>
              <a:tr h="724511">
                <a:tc>
                  <a:txBody>
                    <a:bodyPr/>
                    <a:lstStyle/>
                    <a:p>
                      <a:pPr>
                        <a:lnSpc>
                          <a:spcPct val="107000"/>
                        </a:lnSpc>
                        <a:spcAft>
                          <a:spcPts val="0"/>
                        </a:spcAft>
                      </a:pPr>
                      <a:r>
                        <a:rPr lang="en-AU" sz="1600">
                          <a:effectLst/>
                        </a:rPr>
                        <a:t>Can delegate legislation to state/local governments</a:t>
                      </a:r>
                      <a:endParaRPr lang="en-AU" sz="1600">
                        <a:effectLst/>
                        <a:latin typeface="Calibri" panose="020F0502020204030204" pitchFamily="34" charset="0"/>
                        <a:ea typeface="Calibri" panose="020F0502020204030204" pitchFamily="34" charset="0"/>
                        <a:cs typeface="Times New Roman" panose="02020603050405020304" pitchFamily="18" charset="0"/>
                      </a:endParaRPr>
                    </a:p>
                  </a:txBody>
                  <a:tcPr marL="61504" marR="61504" marT="0" marB="0" anchor="ctr"/>
                </a:tc>
                <a:tc>
                  <a:txBody>
                    <a:bodyPr/>
                    <a:lstStyle/>
                    <a:p>
                      <a:pPr>
                        <a:lnSpc>
                          <a:spcPct val="107000"/>
                        </a:lnSpc>
                        <a:spcAft>
                          <a:spcPts val="0"/>
                        </a:spcAft>
                      </a:pPr>
                      <a:r>
                        <a:rPr lang="en-AU" sz="1600">
                          <a:effectLst/>
                        </a:rPr>
                        <a:t>Courts cannot delegate their powers</a:t>
                      </a:r>
                      <a:endParaRPr lang="en-AU" sz="1600">
                        <a:effectLst/>
                        <a:latin typeface="Calibri" panose="020F0502020204030204" pitchFamily="34" charset="0"/>
                        <a:ea typeface="Calibri" panose="020F0502020204030204" pitchFamily="34" charset="0"/>
                        <a:cs typeface="Times New Roman" panose="02020603050405020304" pitchFamily="18" charset="0"/>
                      </a:endParaRPr>
                    </a:p>
                  </a:txBody>
                  <a:tcPr marL="61504" marR="61504" marT="0" marB="0" anchor="ctr"/>
                </a:tc>
                <a:extLst>
                  <a:ext uri="{0D108BD9-81ED-4DB2-BD59-A6C34878D82A}">
                    <a16:rowId xmlns:a16="http://schemas.microsoft.com/office/drawing/2014/main" val="3039288454"/>
                  </a:ext>
                </a:extLst>
              </a:tr>
              <a:tr h="820047">
                <a:tc>
                  <a:txBody>
                    <a:bodyPr/>
                    <a:lstStyle/>
                    <a:p>
                      <a:pPr>
                        <a:lnSpc>
                          <a:spcPct val="107000"/>
                        </a:lnSpc>
                        <a:spcAft>
                          <a:spcPts val="0"/>
                        </a:spcAft>
                      </a:pPr>
                      <a:r>
                        <a:rPr lang="en-AU" sz="1600">
                          <a:effectLst/>
                        </a:rPr>
                        <a:t>Passes laws that affect the future</a:t>
                      </a:r>
                      <a:endParaRPr lang="en-AU" sz="1600">
                        <a:effectLst/>
                        <a:latin typeface="Calibri" panose="020F0502020204030204" pitchFamily="34" charset="0"/>
                        <a:ea typeface="Calibri" panose="020F0502020204030204" pitchFamily="34" charset="0"/>
                        <a:cs typeface="Times New Roman" panose="02020603050405020304" pitchFamily="18" charset="0"/>
                      </a:endParaRPr>
                    </a:p>
                  </a:txBody>
                  <a:tcPr marL="61504" marR="61504" marT="0" marB="0" anchor="ctr"/>
                </a:tc>
                <a:tc>
                  <a:txBody>
                    <a:bodyPr/>
                    <a:lstStyle/>
                    <a:p>
                      <a:pPr>
                        <a:lnSpc>
                          <a:spcPct val="107000"/>
                        </a:lnSpc>
                        <a:spcAft>
                          <a:spcPts val="0"/>
                        </a:spcAft>
                      </a:pPr>
                      <a:r>
                        <a:rPr lang="en-AU" sz="1600" dirty="0">
                          <a:effectLst/>
                        </a:rPr>
                        <a:t>Makes decisions to address cases that have already occurred. These decisions can sometimes affect future decisions</a:t>
                      </a:r>
                      <a:endParaRPr lang="en-AU"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1504" marR="61504" marT="0" marB="0" anchor="ctr"/>
                </a:tc>
                <a:extLst>
                  <a:ext uri="{0D108BD9-81ED-4DB2-BD59-A6C34878D82A}">
                    <a16:rowId xmlns:a16="http://schemas.microsoft.com/office/drawing/2014/main" val="2069705625"/>
                  </a:ext>
                </a:extLst>
              </a:tr>
            </a:tbl>
          </a:graphicData>
        </a:graphic>
      </p:graphicFrame>
    </p:spTree>
    <p:extLst>
      <p:ext uri="{BB962C8B-B14F-4D97-AF65-F5344CB8AC3E}">
        <p14:creationId xmlns:p14="http://schemas.microsoft.com/office/powerpoint/2010/main" val="405731476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4D2972-8DEA-4C03-A07E-587A066D5A68}"/>
              </a:ext>
            </a:extLst>
          </p:cNvPr>
          <p:cNvSpPr>
            <a:spLocks noGrp="1"/>
          </p:cNvSpPr>
          <p:nvPr>
            <p:ph type="title"/>
          </p:nvPr>
        </p:nvSpPr>
        <p:spPr/>
        <p:txBody>
          <a:bodyPr/>
          <a:lstStyle/>
          <a:p>
            <a:r>
              <a:rPr lang="en-GB" dirty="0"/>
              <a:t>Classifying the Law </a:t>
            </a:r>
            <a:endParaRPr lang="en-AU" dirty="0"/>
          </a:p>
        </p:txBody>
      </p:sp>
      <p:sp>
        <p:nvSpPr>
          <p:cNvPr id="4" name="TextBox 3">
            <a:extLst>
              <a:ext uri="{FF2B5EF4-FFF2-40B4-BE49-F238E27FC236}">
                <a16:creationId xmlns:a16="http://schemas.microsoft.com/office/drawing/2014/main" id="{E1A94805-F236-44B5-B879-3A01AA543CA3}"/>
              </a:ext>
            </a:extLst>
          </p:cNvPr>
          <p:cNvSpPr txBox="1"/>
          <p:nvPr/>
        </p:nvSpPr>
        <p:spPr>
          <a:xfrm>
            <a:off x="1334463" y="1604473"/>
            <a:ext cx="7285838" cy="1692771"/>
          </a:xfrm>
          <a:prstGeom prst="rect">
            <a:avLst/>
          </a:prstGeom>
          <a:noFill/>
        </p:spPr>
        <p:txBody>
          <a:bodyPr wrap="square">
            <a:spAutoFit/>
          </a:bodyPr>
          <a:lstStyle/>
          <a:p>
            <a:endParaRPr lang="en-GB" sz="2600" dirty="0"/>
          </a:p>
          <a:p>
            <a:r>
              <a:rPr lang="en-GB" sz="2600" dirty="0"/>
              <a:t>Whilst the courts can create law, the main role of the courts is to apply and interpret the meaning of any existing laws.</a:t>
            </a:r>
          </a:p>
        </p:txBody>
      </p:sp>
      <p:sp>
        <p:nvSpPr>
          <p:cNvPr id="6" name="Rectangle 5">
            <a:extLst>
              <a:ext uri="{FF2B5EF4-FFF2-40B4-BE49-F238E27FC236}">
                <a16:creationId xmlns:a16="http://schemas.microsoft.com/office/drawing/2014/main" id="{649E6FC4-CC69-4329-BA37-040F646A157C}"/>
              </a:ext>
            </a:extLst>
          </p:cNvPr>
          <p:cNvSpPr/>
          <p:nvPr/>
        </p:nvSpPr>
        <p:spPr>
          <a:xfrm>
            <a:off x="2651762" y="4487142"/>
            <a:ext cx="5968539" cy="1418438"/>
          </a:xfrm>
          <a:prstGeom prst="rect">
            <a:avLst/>
          </a:prstGeom>
          <a:solidFill>
            <a:srgbClr val="00649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lvl="2"/>
            <a:r>
              <a:rPr lang="en-GB" sz="2600" b="1" dirty="0"/>
              <a:t>There are two types of law:</a:t>
            </a:r>
          </a:p>
          <a:p>
            <a:pPr marL="1200150" lvl="2" indent="-285750">
              <a:buFont typeface="Arial" panose="020B0604020202020204" pitchFamily="34" charset="0"/>
              <a:buChar char="•"/>
            </a:pPr>
            <a:r>
              <a:rPr lang="en-GB" sz="2600" dirty="0"/>
              <a:t>Criminal law </a:t>
            </a:r>
          </a:p>
          <a:p>
            <a:pPr marL="1200150" lvl="2" indent="-285750">
              <a:buFont typeface="Arial" panose="020B0604020202020204" pitchFamily="34" charset="0"/>
              <a:buChar char="•"/>
            </a:pPr>
            <a:r>
              <a:rPr lang="en-GB" sz="2600" dirty="0"/>
              <a:t>Civil law  </a:t>
            </a:r>
          </a:p>
        </p:txBody>
      </p:sp>
      <p:pic>
        <p:nvPicPr>
          <p:cNvPr id="8" name="Picture 7">
            <a:extLst>
              <a:ext uri="{FF2B5EF4-FFF2-40B4-BE49-F238E27FC236}">
                <a16:creationId xmlns:a16="http://schemas.microsoft.com/office/drawing/2014/main" id="{2E0CBBAE-161B-479C-9F36-8B6659589BF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 y="4355870"/>
            <a:ext cx="3507971" cy="2323728"/>
          </a:xfrm>
          <a:prstGeom prst="rect">
            <a:avLst/>
          </a:prstGeom>
        </p:spPr>
      </p:pic>
      <p:pic>
        <p:nvPicPr>
          <p:cNvPr id="3" name="Graphic 2" descr="Ear">
            <a:extLst>
              <a:ext uri="{FF2B5EF4-FFF2-40B4-BE49-F238E27FC236}">
                <a16:creationId xmlns:a16="http://schemas.microsoft.com/office/drawing/2014/main" id="{032DCDE7-F023-4219-8168-C2E04B0CC7E3}"/>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 xmlns:asvg="http://schemas.microsoft.com/office/drawing/2016/SVG/main" r:embed="rId5"/>
              </a:ext>
            </a:extLst>
          </a:blip>
          <a:stretch>
            <a:fillRect/>
          </a:stretch>
        </p:blipFill>
        <p:spPr>
          <a:xfrm>
            <a:off x="7907312" y="395249"/>
            <a:ext cx="914400" cy="914400"/>
          </a:xfrm>
          <a:prstGeom prst="rect">
            <a:avLst/>
          </a:prstGeom>
        </p:spPr>
      </p:pic>
    </p:spTree>
    <p:extLst>
      <p:ext uri="{BB962C8B-B14F-4D97-AF65-F5344CB8AC3E}">
        <p14:creationId xmlns:p14="http://schemas.microsoft.com/office/powerpoint/2010/main" val="551709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left)">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E8D5AE-A9A7-44EA-AFA3-C9855ACFCCEA}"/>
              </a:ext>
            </a:extLst>
          </p:cNvPr>
          <p:cNvSpPr>
            <a:spLocks noGrp="1"/>
          </p:cNvSpPr>
          <p:nvPr>
            <p:ph type="title"/>
          </p:nvPr>
        </p:nvSpPr>
        <p:spPr/>
        <p:txBody>
          <a:bodyPr/>
          <a:lstStyle/>
          <a:p>
            <a:r>
              <a:rPr lang="en-AU" dirty="0"/>
              <a:t>Criminal Law</a:t>
            </a:r>
          </a:p>
        </p:txBody>
      </p:sp>
      <p:sp>
        <p:nvSpPr>
          <p:cNvPr id="4" name="Rectangle 3">
            <a:extLst>
              <a:ext uri="{FF2B5EF4-FFF2-40B4-BE49-F238E27FC236}">
                <a16:creationId xmlns:a16="http://schemas.microsoft.com/office/drawing/2014/main" id="{F19A7E0F-7875-41AD-9B67-DF04003D01D7}"/>
              </a:ext>
            </a:extLst>
          </p:cNvPr>
          <p:cNvSpPr/>
          <p:nvPr/>
        </p:nvSpPr>
        <p:spPr>
          <a:xfrm>
            <a:off x="1951196" y="1585668"/>
            <a:ext cx="2725529" cy="4219205"/>
          </a:xfrm>
          <a:prstGeom prst="rect">
            <a:avLst/>
          </a:prstGeom>
          <a:solidFill>
            <a:srgbClr val="00649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r>
              <a:rPr lang="en-GB" sz="2600" dirty="0"/>
              <a:t>Criminal offences are regarded as offences against society.  It includes the punishment of people who break these laws.</a:t>
            </a:r>
          </a:p>
        </p:txBody>
      </p:sp>
      <p:grpSp>
        <p:nvGrpSpPr>
          <p:cNvPr id="11" name="Group 10">
            <a:extLst>
              <a:ext uri="{FF2B5EF4-FFF2-40B4-BE49-F238E27FC236}">
                <a16:creationId xmlns:a16="http://schemas.microsoft.com/office/drawing/2014/main" id="{65E1F391-990F-409B-A02E-27EEEE42724F}"/>
              </a:ext>
            </a:extLst>
          </p:cNvPr>
          <p:cNvGrpSpPr/>
          <p:nvPr/>
        </p:nvGrpSpPr>
        <p:grpSpPr>
          <a:xfrm>
            <a:off x="4676725" y="1585668"/>
            <a:ext cx="3721856" cy="4219205"/>
            <a:chOff x="4572000" y="1385614"/>
            <a:chExt cx="3826580" cy="4619314"/>
          </a:xfrm>
        </p:grpSpPr>
        <p:sp>
          <p:nvSpPr>
            <p:cNvPr id="8" name="TextBox 7">
              <a:extLst>
                <a:ext uri="{FF2B5EF4-FFF2-40B4-BE49-F238E27FC236}">
                  <a16:creationId xmlns:a16="http://schemas.microsoft.com/office/drawing/2014/main" id="{B08F3AD0-2C08-4298-9F7B-9F36D6B1C64F}"/>
                </a:ext>
              </a:extLst>
            </p:cNvPr>
            <p:cNvSpPr txBox="1"/>
            <p:nvPr/>
          </p:nvSpPr>
          <p:spPr>
            <a:xfrm>
              <a:off x="4754914" y="1481590"/>
              <a:ext cx="3589079" cy="4043558"/>
            </a:xfrm>
            <a:prstGeom prst="rect">
              <a:avLst/>
            </a:prstGeom>
            <a:noFill/>
          </p:spPr>
          <p:txBody>
            <a:bodyPr wrap="square">
              <a:spAutoFit/>
            </a:bodyPr>
            <a:lstStyle/>
            <a:p>
              <a:r>
                <a:rPr lang="en-GB" sz="2600" dirty="0"/>
                <a:t>It deals with matters such as:</a:t>
              </a:r>
            </a:p>
            <a:p>
              <a:r>
                <a:rPr lang="en-GB" sz="2600" b="1" dirty="0"/>
                <a:t>Crimes against people</a:t>
              </a:r>
              <a:r>
                <a:rPr lang="en-GB" sz="2600" dirty="0"/>
                <a:t>:</a:t>
              </a:r>
            </a:p>
            <a:p>
              <a:r>
                <a:rPr lang="en-GB" sz="2600" dirty="0"/>
                <a:t>E.g. murder, assault </a:t>
              </a:r>
            </a:p>
            <a:p>
              <a:endParaRPr lang="en-GB" sz="2600" dirty="0"/>
            </a:p>
            <a:p>
              <a:r>
                <a:rPr lang="en-GB" sz="2600" b="1" dirty="0"/>
                <a:t>Property crimes</a:t>
              </a:r>
              <a:r>
                <a:rPr lang="en-GB" sz="2600" dirty="0"/>
                <a:t>: </a:t>
              </a:r>
            </a:p>
            <a:p>
              <a:r>
                <a:rPr lang="en-GB" sz="2600" dirty="0"/>
                <a:t>E.g. theft, burglary, fraud and vandalism</a:t>
              </a:r>
            </a:p>
          </p:txBody>
        </p:sp>
        <p:sp>
          <p:nvSpPr>
            <p:cNvPr id="9" name="Rectangle 8">
              <a:extLst>
                <a:ext uri="{FF2B5EF4-FFF2-40B4-BE49-F238E27FC236}">
                  <a16:creationId xmlns:a16="http://schemas.microsoft.com/office/drawing/2014/main" id="{EAD4DAA1-C359-4AD8-94B9-46625F894448}"/>
                </a:ext>
              </a:extLst>
            </p:cNvPr>
            <p:cNvSpPr/>
            <p:nvPr/>
          </p:nvSpPr>
          <p:spPr>
            <a:xfrm>
              <a:off x="4572000" y="1385614"/>
              <a:ext cx="3826580" cy="4619314"/>
            </a:xfrm>
            <a:prstGeom prst="rect">
              <a:avLst/>
            </a:prstGeom>
            <a:noFill/>
            <a:ln w="28575">
              <a:solidFill>
                <a:srgbClr val="00649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pic>
        <p:nvPicPr>
          <p:cNvPr id="7" name="Picture 6">
            <a:extLst>
              <a:ext uri="{FF2B5EF4-FFF2-40B4-BE49-F238E27FC236}">
                <a16:creationId xmlns:a16="http://schemas.microsoft.com/office/drawing/2014/main" id="{0E80A1D9-0381-469B-803C-56185589EC9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69787" y="0"/>
            <a:ext cx="1728316" cy="6896553"/>
          </a:xfrm>
          <a:prstGeom prst="rect">
            <a:avLst/>
          </a:prstGeom>
        </p:spPr>
      </p:pic>
      <p:pic>
        <p:nvPicPr>
          <p:cNvPr id="3" name="Graphic 2" descr="Ear">
            <a:extLst>
              <a:ext uri="{FF2B5EF4-FFF2-40B4-BE49-F238E27FC236}">
                <a16:creationId xmlns:a16="http://schemas.microsoft.com/office/drawing/2014/main" id="{F2A0C25C-D7BE-4DFF-86E3-C51B15567E18}"/>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 xmlns:asvg="http://schemas.microsoft.com/office/drawing/2016/SVG/main" r:embed="rId4"/>
              </a:ext>
            </a:extLst>
          </a:blip>
          <a:stretch>
            <a:fillRect/>
          </a:stretch>
        </p:blipFill>
        <p:spPr>
          <a:xfrm>
            <a:off x="7907312" y="395249"/>
            <a:ext cx="914400" cy="914400"/>
          </a:xfrm>
          <a:prstGeom prst="rect">
            <a:avLst/>
          </a:prstGeom>
        </p:spPr>
      </p:pic>
    </p:spTree>
    <p:extLst>
      <p:ext uri="{BB962C8B-B14F-4D97-AF65-F5344CB8AC3E}">
        <p14:creationId xmlns:p14="http://schemas.microsoft.com/office/powerpoint/2010/main" val="42653159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wipe(left)">
                                      <p:cBhvr>
                                        <p:cTn id="11"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E8D5AE-A9A7-44EA-AFA3-C9855ACFCCEA}"/>
              </a:ext>
            </a:extLst>
          </p:cNvPr>
          <p:cNvSpPr>
            <a:spLocks noGrp="1"/>
          </p:cNvSpPr>
          <p:nvPr>
            <p:ph type="title"/>
          </p:nvPr>
        </p:nvSpPr>
        <p:spPr/>
        <p:txBody>
          <a:bodyPr/>
          <a:lstStyle/>
          <a:p>
            <a:r>
              <a:rPr lang="en-AU" dirty="0"/>
              <a:t>Civil Law</a:t>
            </a:r>
          </a:p>
        </p:txBody>
      </p:sp>
      <p:sp>
        <p:nvSpPr>
          <p:cNvPr id="4" name="Rectangle 3">
            <a:extLst>
              <a:ext uri="{FF2B5EF4-FFF2-40B4-BE49-F238E27FC236}">
                <a16:creationId xmlns:a16="http://schemas.microsoft.com/office/drawing/2014/main" id="{F19A7E0F-7875-41AD-9B67-DF04003D01D7}"/>
              </a:ext>
            </a:extLst>
          </p:cNvPr>
          <p:cNvSpPr/>
          <p:nvPr/>
        </p:nvSpPr>
        <p:spPr>
          <a:xfrm>
            <a:off x="2235276" y="1641085"/>
            <a:ext cx="2001164" cy="3819095"/>
          </a:xfrm>
          <a:prstGeom prst="rect">
            <a:avLst/>
          </a:prstGeom>
          <a:solidFill>
            <a:srgbClr val="00649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r>
              <a:rPr lang="en-GB" sz="2600" dirty="0"/>
              <a:t>Civil law is concerned with the rights and duties of citizens in dealings with other citizens.</a:t>
            </a:r>
          </a:p>
        </p:txBody>
      </p:sp>
      <p:grpSp>
        <p:nvGrpSpPr>
          <p:cNvPr id="17" name="Group 16">
            <a:extLst>
              <a:ext uri="{FF2B5EF4-FFF2-40B4-BE49-F238E27FC236}">
                <a16:creationId xmlns:a16="http://schemas.microsoft.com/office/drawing/2014/main" id="{AD7DD814-E1DE-43C0-BF5D-B634B969CBE1}"/>
              </a:ext>
            </a:extLst>
          </p:cNvPr>
          <p:cNvGrpSpPr/>
          <p:nvPr/>
        </p:nvGrpSpPr>
        <p:grpSpPr>
          <a:xfrm>
            <a:off x="4236440" y="1641084"/>
            <a:ext cx="4180775" cy="3819095"/>
            <a:chOff x="4236440" y="1441030"/>
            <a:chExt cx="4180775" cy="4219204"/>
          </a:xfrm>
        </p:grpSpPr>
        <p:sp>
          <p:nvSpPr>
            <p:cNvPr id="8" name="TextBox 7">
              <a:extLst>
                <a:ext uri="{FF2B5EF4-FFF2-40B4-BE49-F238E27FC236}">
                  <a16:creationId xmlns:a16="http://schemas.microsoft.com/office/drawing/2014/main" id="{B08F3AD0-2C08-4298-9F7B-9F36D6B1C64F}"/>
                </a:ext>
              </a:extLst>
            </p:cNvPr>
            <p:cNvSpPr txBox="1"/>
            <p:nvPr/>
          </p:nvSpPr>
          <p:spPr>
            <a:xfrm>
              <a:off x="4506027" y="1481590"/>
              <a:ext cx="3837966" cy="3693319"/>
            </a:xfrm>
            <a:prstGeom prst="rect">
              <a:avLst/>
            </a:prstGeom>
            <a:noFill/>
          </p:spPr>
          <p:txBody>
            <a:bodyPr wrap="square">
              <a:spAutoFit/>
            </a:bodyPr>
            <a:lstStyle/>
            <a:p>
              <a:r>
                <a:rPr lang="en-GB" sz="2600" dirty="0"/>
                <a:t>Civil law covers activities such as: </a:t>
              </a:r>
            </a:p>
            <a:p>
              <a:pPr marL="285750" indent="-285750">
                <a:buFont typeface="Arial" panose="020B0604020202020204" pitchFamily="34" charset="0"/>
                <a:buChar char="•"/>
              </a:pPr>
              <a:r>
                <a:rPr lang="en-GB" sz="2600" dirty="0"/>
                <a:t>Lending and borrowing money</a:t>
              </a:r>
            </a:p>
            <a:p>
              <a:pPr marL="285750" indent="-285750">
                <a:buFont typeface="Arial" panose="020B0604020202020204" pitchFamily="34" charset="0"/>
                <a:buChar char="•"/>
              </a:pPr>
              <a:r>
                <a:rPr lang="en-GB" sz="2600" dirty="0"/>
                <a:t>Entering into contracts </a:t>
              </a:r>
            </a:p>
            <a:p>
              <a:pPr marL="285750" indent="-285750">
                <a:buFont typeface="Arial" panose="020B0604020202020204" pitchFamily="34" charset="0"/>
                <a:buChar char="•"/>
              </a:pPr>
              <a:r>
                <a:rPr lang="en-GB" sz="2600" dirty="0"/>
                <a:t>Disputes with neighbours </a:t>
              </a:r>
            </a:p>
            <a:p>
              <a:pPr marL="285750" indent="-285750">
                <a:buFont typeface="Arial" panose="020B0604020202020204" pitchFamily="34" charset="0"/>
                <a:buChar char="•"/>
              </a:pPr>
              <a:r>
                <a:rPr lang="en-GB" sz="2600" dirty="0"/>
                <a:t>Getting married</a:t>
              </a:r>
            </a:p>
            <a:p>
              <a:pPr marL="285750" indent="-285750">
                <a:buFont typeface="Arial" panose="020B0604020202020204" pitchFamily="34" charset="0"/>
                <a:buChar char="•"/>
              </a:pPr>
              <a:r>
                <a:rPr lang="en-GB" sz="2600" dirty="0"/>
                <a:t>Inheritances and wills</a:t>
              </a:r>
            </a:p>
          </p:txBody>
        </p:sp>
        <p:sp>
          <p:nvSpPr>
            <p:cNvPr id="9" name="Rectangle 8">
              <a:extLst>
                <a:ext uri="{FF2B5EF4-FFF2-40B4-BE49-F238E27FC236}">
                  <a16:creationId xmlns:a16="http://schemas.microsoft.com/office/drawing/2014/main" id="{EAD4DAA1-C359-4AD8-94B9-46625F894448}"/>
                </a:ext>
              </a:extLst>
            </p:cNvPr>
            <p:cNvSpPr/>
            <p:nvPr/>
          </p:nvSpPr>
          <p:spPr>
            <a:xfrm>
              <a:off x="4236440" y="1441030"/>
              <a:ext cx="4180775" cy="4219204"/>
            </a:xfrm>
            <a:prstGeom prst="rect">
              <a:avLst/>
            </a:prstGeom>
            <a:noFill/>
            <a:ln w="28575">
              <a:solidFill>
                <a:srgbClr val="00649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pic>
        <p:nvPicPr>
          <p:cNvPr id="12" name="Picture 11">
            <a:extLst>
              <a:ext uri="{FF2B5EF4-FFF2-40B4-BE49-F238E27FC236}">
                <a16:creationId xmlns:a16="http://schemas.microsoft.com/office/drawing/2014/main" id="{501F083A-BDBA-46AC-B8C1-FE187C7E787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2194288" cy="6858000"/>
          </a:xfrm>
          <a:prstGeom prst="rect">
            <a:avLst/>
          </a:prstGeom>
        </p:spPr>
      </p:pic>
      <p:pic>
        <p:nvPicPr>
          <p:cNvPr id="3" name="Graphic 2" descr="Ear">
            <a:extLst>
              <a:ext uri="{FF2B5EF4-FFF2-40B4-BE49-F238E27FC236}">
                <a16:creationId xmlns:a16="http://schemas.microsoft.com/office/drawing/2014/main" id="{AA8EA431-8F40-4377-B539-1A67E0EEB6A8}"/>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 xmlns:asvg="http://schemas.microsoft.com/office/drawing/2016/SVG/main" r:embed="rId4"/>
              </a:ext>
            </a:extLst>
          </a:blip>
          <a:stretch>
            <a:fillRect/>
          </a:stretch>
        </p:blipFill>
        <p:spPr>
          <a:xfrm>
            <a:off x="7907312" y="395249"/>
            <a:ext cx="914400" cy="914400"/>
          </a:xfrm>
          <a:prstGeom prst="rect">
            <a:avLst/>
          </a:prstGeom>
        </p:spPr>
      </p:pic>
    </p:spTree>
    <p:extLst>
      <p:ext uri="{BB962C8B-B14F-4D97-AF65-F5344CB8AC3E}">
        <p14:creationId xmlns:p14="http://schemas.microsoft.com/office/powerpoint/2010/main" val="29056620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wipe(left)">
                                      <p:cBhvr>
                                        <p:cTn id="11"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2ED366-7B93-4FE8-A920-CF6BAB9276FD}"/>
              </a:ext>
            </a:extLst>
          </p:cNvPr>
          <p:cNvSpPr>
            <a:spLocks noGrp="1"/>
          </p:cNvSpPr>
          <p:nvPr>
            <p:ph type="title"/>
          </p:nvPr>
        </p:nvSpPr>
        <p:spPr/>
        <p:txBody>
          <a:bodyPr/>
          <a:lstStyle/>
          <a:p>
            <a:r>
              <a:rPr lang="en-AU" dirty="0"/>
              <a:t>Compensation or Punishment?</a:t>
            </a:r>
          </a:p>
        </p:txBody>
      </p:sp>
      <p:sp>
        <p:nvSpPr>
          <p:cNvPr id="4" name="TextBox 3">
            <a:extLst>
              <a:ext uri="{FF2B5EF4-FFF2-40B4-BE49-F238E27FC236}">
                <a16:creationId xmlns:a16="http://schemas.microsoft.com/office/drawing/2014/main" id="{AACD3ED3-0A4B-4402-86BB-C1FB72CD26BA}"/>
              </a:ext>
            </a:extLst>
          </p:cNvPr>
          <p:cNvSpPr txBox="1"/>
          <p:nvPr/>
        </p:nvSpPr>
        <p:spPr>
          <a:xfrm>
            <a:off x="466727" y="1397675"/>
            <a:ext cx="8210546" cy="2123658"/>
          </a:xfrm>
          <a:prstGeom prst="rect">
            <a:avLst/>
          </a:prstGeom>
          <a:noFill/>
        </p:spPr>
        <p:txBody>
          <a:bodyPr wrap="square">
            <a:spAutoFit/>
          </a:bodyPr>
          <a:lstStyle/>
          <a:p>
            <a:r>
              <a:rPr lang="en-GB" sz="2200" dirty="0"/>
              <a:t>In civil law, the courts award compensation when someone </a:t>
            </a:r>
            <a:br>
              <a:rPr lang="en-GB" sz="2200" dirty="0"/>
            </a:br>
            <a:r>
              <a:rPr lang="en-GB" sz="2200" dirty="0"/>
              <a:t>can prove the other party is in the wrong.</a:t>
            </a:r>
          </a:p>
          <a:p>
            <a:endParaRPr lang="en-GB" sz="2200" dirty="0"/>
          </a:p>
          <a:p>
            <a:r>
              <a:rPr lang="en-GB" sz="2200" dirty="0"/>
              <a:t>In criminal courts, the aim is to punish </a:t>
            </a:r>
            <a:br>
              <a:rPr lang="en-GB" sz="2200" dirty="0"/>
            </a:br>
            <a:r>
              <a:rPr lang="en-GB" sz="2200" dirty="0"/>
              <a:t>wrongdoers and impose a sentence which </a:t>
            </a:r>
            <a:br>
              <a:rPr lang="en-GB" sz="2200" dirty="0"/>
            </a:br>
            <a:r>
              <a:rPr lang="en-GB" sz="2200" dirty="0"/>
              <a:t>prevents them from reoffending</a:t>
            </a:r>
            <a:r>
              <a:rPr lang="en-GB" dirty="0"/>
              <a:t>.</a:t>
            </a:r>
          </a:p>
        </p:txBody>
      </p:sp>
      <p:sp>
        <p:nvSpPr>
          <p:cNvPr id="8" name="Rectangle: Single Corner Snipped 7">
            <a:extLst>
              <a:ext uri="{FF2B5EF4-FFF2-40B4-BE49-F238E27FC236}">
                <a16:creationId xmlns:a16="http://schemas.microsoft.com/office/drawing/2014/main" id="{99134B80-9FE7-4D20-9F4A-2CD22055F602}"/>
              </a:ext>
            </a:extLst>
          </p:cNvPr>
          <p:cNvSpPr/>
          <p:nvPr/>
        </p:nvSpPr>
        <p:spPr>
          <a:xfrm>
            <a:off x="466727" y="3508734"/>
            <a:ext cx="6024014" cy="1910880"/>
          </a:xfrm>
          <a:custGeom>
            <a:avLst/>
            <a:gdLst>
              <a:gd name="connsiteX0" fmla="*/ 0 w 5491958"/>
              <a:gd name="connsiteY0" fmla="*/ 0 h 1441530"/>
              <a:gd name="connsiteX1" fmla="*/ 5251698 w 5491958"/>
              <a:gd name="connsiteY1" fmla="*/ 0 h 1441530"/>
              <a:gd name="connsiteX2" fmla="*/ 5491958 w 5491958"/>
              <a:gd name="connsiteY2" fmla="*/ 240260 h 1441530"/>
              <a:gd name="connsiteX3" fmla="*/ 5491958 w 5491958"/>
              <a:gd name="connsiteY3" fmla="*/ 1441530 h 1441530"/>
              <a:gd name="connsiteX4" fmla="*/ 0 w 5491958"/>
              <a:gd name="connsiteY4" fmla="*/ 1441530 h 1441530"/>
              <a:gd name="connsiteX5" fmla="*/ 0 w 5491958"/>
              <a:gd name="connsiteY5" fmla="*/ 0 h 1441530"/>
              <a:gd name="connsiteX0" fmla="*/ 0 w 5491958"/>
              <a:gd name="connsiteY0" fmla="*/ 0 h 1441530"/>
              <a:gd name="connsiteX1" fmla="*/ 4890972 w 5491958"/>
              <a:gd name="connsiteY1" fmla="*/ 50334 h 1441530"/>
              <a:gd name="connsiteX2" fmla="*/ 5491958 w 5491958"/>
              <a:gd name="connsiteY2" fmla="*/ 240260 h 1441530"/>
              <a:gd name="connsiteX3" fmla="*/ 5491958 w 5491958"/>
              <a:gd name="connsiteY3" fmla="*/ 1441530 h 1441530"/>
              <a:gd name="connsiteX4" fmla="*/ 0 w 5491958"/>
              <a:gd name="connsiteY4" fmla="*/ 1441530 h 1441530"/>
              <a:gd name="connsiteX5" fmla="*/ 0 w 5491958"/>
              <a:gd name="connsiteY5" fmla="*/ 0 h 1441530"/>
              <a:gd name="connsiteX0" fmla="*/ 0 w 5491958"/>
              <a:gd name="connsiteY0" fmla="*/ 0 h 1441530"/>
              <a:gd name="connsiteX1" fmla="*/ 4890972 w 5491958"/>
              <a:gd name="connsiteY1" fmla="*/ 50334 h 1441530"/>
              <a:gd name="connsiteX2" fmla="*/ 5433235 w 5491958"/>
              <a:gd name="connsiteY2" fmla="*/ 567431 h 1441530"/>
              <a:gd name="connsiteX3" fmla="*/ 5491958 w 5491958"/>
              <a:gd name="connsiteY3" fmla="*/ 1441530 h 1441530"/>
              <a:gd name="connsiteX4" fmla="*/ 0 w 5491958"/>
              <a:gd name="connsiteY4" fmla="*/ 1441530 h 1441530"/>
              <a:gd name="connsiteX5" fmla="*/ 0 w 5491958"/>
              <a:gd name="connsiteY5" fmla="*/ 0 h 1441530"/>
              <a:gd name="connsiteX0" fmla="*/ 0 w 5500347"/>
              <a:gd name="connsiteY0" fmla="*/ 0 h 1441530"/>
              <a:gd name="connsiteX1" fmla="*/ 4890972 w 5500347"/>
              <a:gd name="connsiteY1" fmla="*/ 50334 h 1441530"/>
              <a:gd name="connsiteX2" fmla="*/ 5500347 w 5500347"/>
              <a:gd name="connsiteY2" fmla="*/ 575820 h 1441530"/>
              <a:gd name="connsiteX3" fmla="*/ 5491958 w 5500347"/>
              <a:gd name="connsiteY3" fmla="*/ 1441530 h 1441530"/>
              <a:gd name="connsiteX4" fmla="*/ 0 w 5500347"/>
              <a:gd name="connsiteY4" fmla="*/ 1441530 h 1441530"/>
              <a:gd name="connsiteX5" fmla="*/ 0 w 5500347"/>
              <a:gd name="connsiteY5" fmla="*/ 0 h 1441530"/>
              <a:gd name="connsiteX0" fmla="*/ 0 w 5500347"/>
              <a:gd name="connsiteY0" fmla="*/ 0 h 1441530"/>
              <a:gd name="connsiteX1" fmla="*/ 4890972 w 5500347"/>
              <a:gd name="connsiteY1" fmla="*/ 50334 h 1441530"/>
              <a:gd name="connsiteX2" fmla="*/ 5500347 w 5500347"/>
              <a:gd name="connsiteY2" fmla="*/ 575820 h 1441530"/>
              <a:gd name="connsiteX3" fmla="*/ 5491958 w 5500347"/>
              <a:gd name="connsiteY3" fmla="*/ 1441530 h 1441530"/>
              <a:gd name="connsiteX4" fmla="*/ 0 w 5500347"/>
              <a:gd name="connsiteY4" fmla="*/ 1441530 h 1441530"/>
              <a:gd name="connsiteX5" fmla="*/ 0 w 5500347"/>
              <a:gd name="connsiteY5" fmla="*/ 0 h 1441530"/>
              <a:gd name="connsiteX0" fmla="*/ 0 w 5500347"/>
              <a:gd name="connsiteY0" fmla="*/ 0 h 1441530"/>
              <a:gd name="connsiteX1" fmla="*/ 4890972 w 5500347"/>
              <a:gd name="connsiteY1" fmla="*/ 50334 h 1441530"/>
              <a:gd name="connsiteX2" fmla="*/ 5500347 w 5500347"/>
              <a:gd name="connsiteY2" fmla="*/ 575820 h 1441530"/>
              <a:gd name="connsiteX3" fmla="*/ 5491958 w 5500347"/>
              <a:gd name="connsiteY3" fmla="*/ 1441530 h 1441530"/>
              <a:gd name="connsiteX4" fmla="*/ 0 w 5500347"/>
              <a:gd name="connsiteY4" fmla="*/ 1441530 h 1441530"/>
              <a:gd name="connsiteX5" fmla="*/ 0 w 5500347"/>
              <a:gd name="connsiteY5" fmla="*/ 0 h 1441530"/>
              <a:gd name="connsiteX0" fmla="*/ 0 w 5500347"/>
              <a:gd name="connsiteY0" fmla="*/ 0 h 1441530"/>
              <a:gd name="connsiteX1" fmla="*/ 4907750 w 5500347"/>
              <a:gd name="connsiteY1" fmla="*/ 0 h 1441530"/>
              <a:gd name="connsiteX2" fmla="*/ 5500347 w 5500347"/>
              <a:gd name="connsiteY2" fmla="*/ 575820 h 1441530"/>
              <a:gd name="connsiteX3" fmla="*/ 5491958 w 5500347"/>
              <a:gd name="connsiteY3" fmla="*/ 1441530 h 1441530"/>
              <a:gd name="connsiteX4" fmla="*/ 0 w 5500347"/>
              <a:gd name="connsiteY4" fmla="*/ 1441530 h 1441530"/>
              <a:gd name="connsiteX5" fmla="*/ 0 w 5500347"/>
              <a:gd name="connsiteY5" fmla="*/ 0 h 1441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00347" h="1441530">
                <a:moveTo>
                  <a:pt x="0" y="0"/>
                </a:moveTo>
                <a:lnTo>
                  <a:pt x="4907750" y="0"/>
                </a:lnTo>
                <a:cubicBezTo>
                  <a:pt x="5110875" y="175162"/>
                  <a:pt x="5028774" y="417436"/>
                  <a:pt x="5500347" y="575820"/>
                </a:cubicBezTo>
                <a:cubicBezTo>
                  <a:pt x="5497551" y="864390"/>
                  <a:pt x="5494754" y="1152960"/>
                  <a:pt x="5491958" y="1441530"/>
                </a:cubicBezTo>
                <a:lnTo>
                  <a:pt x="0" y="1441530"/>
                </a:lnTo>
                <a:lnTo>
                  <a:pt x="0" y="0"/>
                </a:lnTo>
                <a:close/>
              </a:path>
            </a:pathLst>
          </a:custGeom>
          <a:solidFill>
            <a:srgbClr val="00649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r>
              <a:rPr lang="en-GB" sz="2200" b="1" dirty="0"/>
              <a:t>Compensation</a:t>
            </a:r>
            <a:r>
              <a:rPr lang="en-GB" sz="2200" dirty="0"/>
              <a:t> </a:t>
            </a:r>
          </a:p>
          <a:p>
            <a:r>
              <a:rPr lang="en-GB" sz="2200" dirty="0"/>
              <a:t>This refers to the act of providing a person with money or other things of value in order to provide for the costs of injuries that they have incurred.</a:t>
            </a:r>
          </a:p>
        </p:txBody>
      </p:sp>
      <p:sp>
        <p:nvSpPr>
          <p:cNvPr id="9" name="Rectangle 8">
            <a:extLst>
              <a:ext uri="{FF2B5EF4-FFF2-40B4-BE49-F238E27FC236}">
                <a16:creationId xmlns:a16="http://schemas.microsoft.com/office/drawing/2014/main" id="{97770E5E-B99B-4ECC-83AE-92577DA72E90}"/>
              </a:ext>
            </a:extLst>
          </p:cNvPr>
          <p:cNvSpPr/>
          <p:nvPr/>
        </p:nvSpPr>
        <p:spPr>
          <a:xfrm>
            <a:off x="466727" y="5460325"/>
            <a:ext cx="8210546" cy="1233772"/>
          </a:xfrm>
          <a:prstGeom prst="rect">
            <a:avLst/>
          </a:prstGeom>
          <a:solidFill>
            <a:srgbClr val="00649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r>
              <a:rPr lang="en-GB" sz="2200" b="1" dirty="0"/>
              <a:t>Sentence</a:t>
            </a:r>
          </a:p>
          <a:p>
            <a:r>
              <a:rPr lang="en-GB" sz="2200" dirty="0"/>
              <a:t>This can generally involve  imprisonment, a fine and/or other punishments against a defendant convicted of a crime. </a:t>
            </a:r>
          </a:p>
        </p:txBody>
      </p:sp>
      <p:pic>
        <p:nvPicPr>
          <p:cNvPr id="6" name="Picture 5">
            <a:extLst>
              <a:ext uri="{FF2B5EF4-FFF2-40B4-BE49-F238E27FC236}">
                <a16:creationId xmlns:a16="http://schemas.microsoft.com/office/drawing/2014/main" id="{7268F188-E7FF-4CEA-BE37-4FF45E76C3D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690359">
            <a:off x="5991321" y="2299110"/>
            <a:ext cx="2960399" cy="2226166"/>
          </a:xfrm>
          <a:prstGeom prst="rect">
            <a:avLst/>
          </a:prstGeom>
        </p:spPr>
      </p:pic>
      <p:pic>
        <p:nvPicPr>
          <p:cNvPr id="3" name="Graphic 2" descr="Ear">
            <a:extLst>
              <a:ext uri="{FF2B5EF4-FFF2-40B4-BE49-F238E27FC236}">
                <a16:creationId xmlns:a16="http://schemas.microsoft.com/office/drawing/2014/main" id="{139FC1A3-A299-40C3-89B2-A2D61D18A550}"/>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 xmlns:asvg="http://schemas.microsoft.com/office/drawing/2016/SVG/main" r:embed="rId4"/>
              </a:ext>
            </a:extLst>
          </a:blip>
          <a:stretch>
            <a:fillRect/>
          </a:stretch>
        </p:blipFill>
        <p:spPr>
          <a:xfrm>
            <a:off x="7907312" y="395249"/>
            <a:ext cx="914400" cy="914400"/>
          </a:xfrm>
          <a:prstGeom prst="rect">
            <a:avLst/>
          </a:prstGeom>
        </p:spPr>
      </p:pic>
    </p:spTree>
    <p:extLst>
      <p:ext uri="{BB962C8B-B14F-4D97-AF65-F5344CB8AC3E}">
        <p14:creationId xmlns:p14="http://schemas.microsoft.com/office/powerpoint/2010/main" val="3432937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par>
                          <p:cTn id="13" fill="hold">
                            <p:stCondLst>
                              <p:cond delay="500"/>
                            </p:stCondLst>
                            <p:childTnLst>
                              <p:par>
                                <p:cTn id="14" presetID="22" presetClass="entr" presetSubtype="2" fill="hold" grpId="0" nodeType="after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wipe(right)">
                                      <p:cBhvr>
                                        <p:cTn id="16" dur="500"/>
                                        <p:tgtEl>
                                          <p:spTgt spid="8"/>
                                        </p:tgtEl>
                                      </p:cBhvr>
                                    </p:animEffect>
                                  </p:childTnLst>
                                </p:cTn>
                              </p:par>
                            </p:childTnLst>
                          </p:cTn>
                        </p:par>
                        <p:par>
                          <p:cTn id="17" fill="hold">
                            <p:stCondLst>
                              <p:cond delay="1000"/>
                            </p:stCondLst>
                            <p:childTnLst>
                              <p:par>
                                <p:cTn id="18" presetID="22" presetClass="entr" presetSubtype="8" fill="hold" grpId="0" nodeType="after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wipe(left)">
                                      <p:cBhvr>
                                        <p:cTn id="2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animBg="1"/>
      <p:bldP spid="9"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BB0B32-7D4B-4D85-BCCE-DFC5A02AF95A}"/>
              </a:ext>
            </a:extLst>
          </p:cNvPr>
          <p:cNvSpPr>
            <a:spLocks noGrp="1"/>
          </p:cNvSpPr>
          <p:nvPr>
            <p:ph type="title"/>
          </p:nvPr>
        </p:nvSpPr>
        <p:spPr/>
        <p:txBody>
          <a:bodyPr/>
          <a:lstStyle/>
          <a:p>
            <a:r>
              <a:rPr lang="en-AU" dirty="0"/>
              <a:t>Activity Sheet</a:t>
            </a:r>
          </a:p>
        </p:txBody>
      </p:sp>
      <p:sp>
        <p:nvSpPr>
          <p:cNvPr id="3" name="TextBox 2">
            <a:extLst>
              <a:ext uri="{FF2B5EF4-FFF2-40B4-BE49-F238E27FC236}">
                <a16:creationId xmlns:a16="http://schemas.microsoft.com/office/drawing/2014/main" id="{1F82F49D-F115-4888-88C8-7249EA7CD44A}"/>
              </a:ext>
            </a:extLst>
          </p:cNvPr>
          <p:cNvSpPr txBox="1"/>
          <p:nvPr/>
        </p:nvSpPr>
        <p:spPr>
          <a:xfrm>
            <a:off x="881150" y="2044931"/>
            <a:ext cx="2881382" cy="1384995"/>
          </a:xfrm>
          <a:prstGeom prst="rect">
            <a:avLst/>
          </a:prstGeom>
          <a:noFill/>
        </p:spPr>
        <p:txBody>
          <a:bodyPr wrap="square" rtlCol="0">
            <a:spAutoFit/>
          </a:bodyPr>
          <a:lstStyle/>
          <a:p>
            <a:r>
              <a:rPr lang="en-AU" sz="2800" dirty="0"/>
              <a:t>Complete Activity 4 – Cloze Activity</a:t>
            </a:r>
          </a:p>
        </p:txBody>
      </p:sp>
      <p:pic>
        <p:nvPicPr>
          <p:cNvPr id="4" name="Picture 3">
            <a:extLst>
              <a:ext uri="{FF2B5EF4-FFF2-40B4-BE49-F238E27FC236}">
                <a16:creationId xmlns:a16="http://schemas.microsoft.com/office/drawing/2014/main" id="{BE8D6D06-2BFF-46E8-8A84-FFB738F48A04}"/>
              </a:ext>
            </a:extLst>
          </p:cNvPr>
          <p:cNvPicPr>
            <a:picLocks noChangeAspect="1"/>
          </p:cNvPicPr>
          <p:nvPr/>
        </p:nvPicPr>
        <p:blipFill>
          <a:blip r:embed="rId2"/>
          <a:stretch>
            <a:fillRect/>
          </a:stretch>
        </p:blipFill>
        <p:spPr>
          <a:xfrm rot="1394450">
            <a:off x="3644681" y="1595905"/>
            <a:ext cx="3360271" cy="4972785"/>
          </a:xfrm>
          <a:prstGeom prst="rect">
            <a:avLst/>
          </a:prstGeom>
        </p:spPr>
      </p:pic>
      <p:grpSp>
        <p:nvGrpSpPr>
          <p:cNvPr id="5" name="Group 4">
            <a:extLst>
              <a:ext uri="{FF2B5EF4-FFF2-40B4-BE49-F238E27FC236}">
                <a16:creationId xmlns:a16="http://schemas.microsoft.com/office/drawing/2014/main" id="{938367A4-CB59-47DD-A5ED-BE3516F83715}"/>
              </a:ext>
            </a:extLst>
          </p:cNvPr>
          <p:cNvGrpSpPr/>
          <p:nvPr/>
        </p:nvGrpSpPr>
        <p:grpSpPr>
          <a:xfrm>
            <a:off x="7637491" y="387466"/>
            <a:ext cx="1131759" cy="1456061"/>
            <a:chOff x="7637491" y="387466"/>
            <a:chExt cx="1131759" cy="1456061"/>
          </a:xfrm>
        </p:grpSpPr>
        <p:pic>
          <p:nvPicPr>
            <p:cNvPr id="6" name="Graphic 5" descr="Stopwatch">
              <a:extLst>
                <a:ext uri="{FF2B5EF4-FFF2-40B4-BE49-F238E27FC236}">
                  <a16:creationId xmlns:a16="http://schemas.microsoft.com/office/drawing/2014/main" id="{42837677-C9FF-4556-B168-6CF49A912270}"/>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 xmlns:asvg="http://schemas.microsoft.com/office/drawing/2016/SVG/main" r:embed="rId4"/>
                </a:ext>
              </a:extLst>
            </a:blip>
            <a:stretch>
              <a:fillRect/>
            </a:stretch>
          </p:blipFill>
          <p:spPr>
            <a:xfrm>
              <a:off x="7772402" y="387466"/>
              <a:ext cx="914400" cy="914400"/>
            </a:xfrm>
            <a:prstGeom prst="rect">
              <a:avLst/>
            </a:prstGeom>
          </p:spPr>
        </p:pic>
        <p:sp>
          <p:nvSpPr>
            <p:cNvPr id="7" name="TextBox 6">
              <a:extLst>
                <a:ext uri="{FF2B5EF4-FFF2-40B4-BE49-F238E27FC236}">
                  <a16:creationId xmlns:a16="http://schemas.microsoft.com/office/drawing/2014/main" id="{2370ED21-4D92-4CC3-868F-F260435BFB52}"/>
                </a:ext>
              </a:extLst>
            </p:cNvPr>
            <p:cNvSpPr txBox="1"/>
            <p:nvPr/>
          </p:nvSpPr>
          <p:spPr>
            <a:xfrm>
              <a:off x="7637491" y="1197196"/>
              <a:ext cx="1131759" cy="646331"/>
            </a:xfrm>
            <a:prstGeom prst="rect">
              <a:avLst/>
            </a:prstGeom>
            <a:noFill/>
          </p:spPr>
          <p:txBody>
            <a:bodyPr wrap="square" rtlCol="0">
              <a:spAutoFit/>
            </a:bodyPr>
            <a:lstStyle/>
            <a:p>
              <a:r>
                <a:rPr lang="en-AU" b="1" dirty="0"/>
                <a:t>5 minute</a:t>
              </a:r>
            </a:p>
            <a:p>
              <a:pPr algn="ctr"/>
              <a:r>
                <a:rPr lang="en-AU" b="1" dirty="0"/>
                <a:t>Task</a:t>
              </a:r>
            </a:p>
          </p:txBody>
        </p:sp>
      </p:grpSp>
    </p:spTree>
    <p:extLst>
      <p:ext uri="{BB962C8B-B14F-4D97-AF65-F5344CB8AC3E}">
        <p14:creationId xmlns:p14="http://schemas.microsoft.com/office/powerpoint/2010/main" val="303866081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0F3D78-7EF1-4242-8D0F-23B4D830846C}"/>
              </a:ext>
            </a:extLst>
          </p:cNvPr>
          <p:cNvSpPr>
            <a:spLocks noGrp="1"/>
          </p:cNvSpPr>
          <p:nvPr>
            <p:ph type="title"/>
          </p:nvPr>
        </p:nvSpPr>
        <p:spPr/>
        <p:txBody>
          <a:bodyPr/>
          <a:lstStyle/>
          <a:p>
            <a:r>
              <a:rPr lang="en-AU" dirty="0"/>
              <a:t>Rules of Evidence</a:t>
            </a:r>
          </a:p>
        </p:txBody>
      </p:sp>
      <p:sp>
        <p:nvSpPr>
          <p:cNvPr id="3" name="TextBox 2">
            <a:extLst>
              <a:ext uri="{FF2B5EF4-FFF2-40B4-BE49-F238E27FC236}">
                <a16:creationId xmlns:a16="http://schemas.microsoft.com/office/drawing/2014/main" id="{53FDE6BF-55EE-4307-BE88-85A0784CBA6B}"/>
              </a:ext>
            </a:extLst>
          </p:cNvPr>
          <p:cNvSpPr txBox="1"/>
          <p:nvPr/>
        </p:nvSpPr>
        <p:spPr>
          <a:xfrm>
            <a:off x="457199" y="1473201"/>
            <a:ext cx="8229604" cy="4893647"/>
          </a:xfrm>
          <a:prstGeom prst="rect">
            <a:avLst/>
          </a:prstGeom>
          <a:noFill/>
        </p:spPr>
        <p:txBody>
          <a:bodyPr wrap="square" rtlCol="0">
            <a:spAutoFit/>
          </a:bodyPr>
          <a:lstStyle/>
          <a:p>
            <a:r>
              <a:rPr lang="en-AU" sz="2400" dirty="0"/>
              <a:t>In both criminal and civil trials, all the parties must ensure that they follow the strict rules of evidence and court procedures. It is the judges job to make sure these rules and procedures all followed. </a:t>
            </a:r>
          </a:p>
          <a:p>
            <a:endParaRPr lang="en-AU" sz="2400" dirty="0"/>
          </a:p>
          <a:p>
            <a:r>
              <a:rPr lang="en-AU" sz="2400" dirty="0"/>
              <a:t>The rules of evidence include that the information provided must be factual and not just somebody's opinion, and that all evidence presented by police needs to be gained legally. A judge may order that someone be removed from the court if they are disrupting proceedings or acting in a manner that might put others at risk. The judges can also, if it is proved that someone has given false evidence, have them charged with perjury, that is lying to the court. </a:t>
            </a:r>
          </a:p>
        </p:txBody>
      </p:sp>
      <p:pic>
        <p:nvPicPr>
          <p:cNvPr id="5" name="Graphic 4" descr="Ear">
            <a:extLst>
              <a:ext uri="{FF2B5EF4-FFF2-40B4-BE49-F238E27FC236}">
                <a16:creationId xmlns:a16="http://schemas.microsoft.com/office/drawing/2014/main" id="{EFA581C2-B301-4A2B-978D-4D127924C228}"/>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 xmlns:asvg="http://schemas.microsoft.com/office/drawing/2016/SVG/main" r:embed="rId3"/>
              </a:ext>
            </a:extLst>
          </a:blip>
          <a:stretch>
            <a:fillRect/>
          </a:stretch>
        </p:blipFill>
        <p:spPr>
          <a:xfrm>
            <a:off x="7907312" y="395249"/>
            <a:ext cx="914400" cy="914400"/>
          </a:xfrm>
          <a:prstGeom prst="rect">
            <a:avLst/>
          </a:prstGeom>
        </p:spPr>
      </p:pic>
    </p:spTree>
    <p:extLst>
      <p:ext uri="{BB962C8B-B14F-4D97-AF65-F5344CB8AC3E}">
        <p14:creationId xmlns:p14="http://schemas.microsoft.com/office/powerpoint/2010/main" val="23163187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BB0B32-7D4B-4D85-BCCE-DFC5A02AF95A}"/>
              </a:ext>
            </a:extLst>
          </p:cNvPr>
          <p:cNvSpPr>
            <a:spLocks noGrp="1"/>
          </p:cNvSpPr>
          <p:nvPr>
            <p:ph type="title"/>
          </p:nvPr>
        </p:nvSpPr>
        <p:spPr/>
        <p:txBody>
          <a:bodyPr/>
          <a:lstStyle/>
          <a:p>
            <a:r>
              <a:rPr lang="en-AU" dirty="0"/>
              <a:t>Activity Sheet</a:t>
            </a:r>
          </a:p>
        </p:txBody>
      </p:sp>
      <p:sp>
        <p:nvSpPr>
          <p:cNvPr id="3" name="TextBox 2">
            <a:extLst>
              <a:ext uri="{FF2B5EF4-FFF2-40B4-BE49-F238E27FC236}">
                <a16:creationId xmlns:a16="http://schemas.microsoft.com/office/drawing/2014/main" id="{1F82F49D-F115-4888-88C8-7249EA7CD44A}"/>
              </a:ext>
            </a:extLst>
          </p:cNvPr>
          <p:cNvSpPr txBox="1"/>
          <p:nvPr/>
        </p:nvSpPr>
        <p:spPr>
          <a:xfrm>
            <a:off x="394507" y="1215713"/>
            <a:ext cx="7882795" cy="769441"/>
          </a:xfrm>
          <a:prstGeom prst="rect">
            <a:avLst/>
          </a:prstGeom>
          <a:noFill/>
        </p:spPr>
        <p:txBody>
          <a:bodyPr wrap="square" rtlCol="0">
            <a:spAutoFit/>
          </a:bodyPr>
          <a:lstStyle/>
          <a:p>
            <a:r>
              <a:rPr lang="en-AU" sz="2200" b="1" dirty="0"/>
              <a:t>Activity 5 </a:t>
            </a:r>
            <a:r>
              <a:rPr lang="en-AU" sz="2200" dirty="0"/>
              <a:t>– </a:t>
            </a:r>
            <a:r>
              <a:rPr lang="en-AU" sz="2100" dirty="0"/>
              <a:t>Write the categories of evidence in the table</a:t>
            </a:r>
          </a:p>
          <a:p>
            <a:r>
              <a:rPr lang="en-AU" sz="2100" dirty="0"/>
              <a:t>on your activity sheet, then match with the examples given.</a:t>
            </a:r>
          </a:p>
        </p:txBody>
      </p:sp>
      <p:graphicFrame>
        <p:nvGraphicFramePr>
          <p:cNvPr id="9" name="Table 8">
            <a:extLst>
              <a:ext uri="{FF2B5EF4-FFF2-40B4-BE49-F238E27FC236}">
                <a16:creationId xmlns:a16="http://schemas.microsoft.com/office/drawing/2014/main" id="{CC4623C2-6EDF-4E03-997A-56DD2B2D0C04}"/>
              </a:ext>
            </a:extLst>
          </p:cNvPr>
          <p:cNvGraphicFramePr>
            <a:graphicFrameLocks noGrp="1"/>
          </p:cNvGraphicFramePr>
          <p:nvPr>
            <p:extLst>
              <p:ext uri="{D42A27DB-BD31-4B8C-83A1-F6EECF244321}">
                <p14:modId xmlns:p14="http://schemas.microsoft.com/office/powerpoint/2010/main" val="2481301000"/>
              </p:ext>
            </p:extLst>
          </p:nvPr>
        </p:nvGraphicFramePr>
        <p:xfrm>
          <a:off x="640899" y="1985154"/>
          <a:ext cx="8210546" cy="4459790"/>
        </p:xfrm>
        <a:graphic>
          <a:graphicData uri="http://schemas.openxmlformats.org/drawingml/2006/table">
            <a:tbl>
              <a:tblPr firstRow="1" firstCol="1" bandRow="1">
                <a:tableStyleId>{8799B23B-EC83-4686-B30A-512413B5E67A}</a:tableStyleId>
              </a:tblPr>
              <a:tblGrid>
                <a:gridCol w="1935438">
                  <a:extLst>
                    <a:ext uri="{9D8B030D-6E8A-4147-A177-3AD203B41FA5}">
                      <a16:colId xmlns:a16="http://schemas.microsoft.com/office/drawing/2014/main" val="1210546234"/>
                    </a:ext>
                  </a:extLst>
                </a:gridCol>
                <a:gridCol w="1554434">
                  <a:extLst>
                    <a:ext uri="{9D8B030D-6E8A-4147-A177-3AD203B41FA5}">
                      <a16:colId xmlns:a16="http://schemas.microsoft.com/office/drawing/2014/main" val="625484920"/>
                    </a:ext>
                  </a:extLst>
                </a:gridCol>
                <a:gridCol w="4720674">
                  <a:extLst>
                    <a:ext uri="{9D8B030D-6E8A-4147-A177-3AD203B41FA5}">
                      <a16:colId xmlns:a16="http://schemas.microsoft.com/office/drawing/2014/main" val="306292733"/>
                    </a:ext>
                  </a:extLst>
                </a:gridCol>
              </a:tblGrid>
              <a:tr h="504255">
                <a:tc>
                  <a:txBody>
                    <a:bodyPr/>
                    <a:lstStyle/>
                    <a:p>
                      <a:pPr>
                        <a:lnSpc>
                          <a:spcPct val="100000"/>
                        </a:lnSpc>
                        <a:spcAft>
                          <a:spcPts val="800"/>
                        </a:spcAft>
                      </a:pPr>
                      <a:r>
                        <a:rPr lang="en-AU" sz="2000" dirty="0">
                          <a:effectLst/>
                        </a:rPr>
                        <a:t>Category of Evidence</a:t>
                      </a:r>
                      <a:endParaRPr lang="en-AU"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4070" marR="64070" marT="0" marB="0" anchor="ctr"/>
                </a:tc>
                <a:tc rowSpan="5">
                  <a:txBody>
                    <a:bodyPr/>
                    <a:lstStyle/>
                    <a:p>
                      <a:pPr>
                        <a:lnSpc>
                          <a:spcPct val="150000"/>
                        </a:lnSpc>
                        <a:spcAft>
                          <a:spcPts val="800"/>
                        </a:spcAft>
                      </a:pPr>
                      <a:r>
                        <a:rPr lang="en-AU" sz="2000" dirty="0">
                          <a:effectLst/>
                        </a:rPr>
                        <a:t> </a:t>
                      </a:r>
                      <a:endParaRPr lang="en-AU" sz="20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Aft>
                          <a:spcPts val="800"/>
                        </a:spcAft>
                      </a:pPr>
                      <a:r>
                        <a:rPr lang="en-AU" sz="2000" dirty="0">
                          <a:effectLst/>
                        </a:rPr>
                        <a:t> </a:t>
                      </a:r>
                      <a:endParaRPr lang="en-AU"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4070" marR="64070" marT="0" marB="0" anchor="ctr"/>
                </a:tc>
                <a:tc>
                  <a:txBody>
                    <a:bodyPr/>
                    <a:lstStyle/>
                    <a:p>
                      <a:pPr>
                        <a:lnSpc>
                          <a:spcPct val="150000"/>
                        </a:lnSpc>
                        <a:spcAft>
                          <a:spcPts val="800"/>
                        </a:spcAft>
                      </a:pPr>
                      <a:r>
                        <a:rPr lang="en-AU" sz="2000" dirty="0">
                          <a:effectLst/>
                        </a:rPr>
                        <a:t>Example</a:t>
                      </a:r>
                      <a:endParaRPr lang="en-AU"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4070" marR="64070" marT="0" marB="0" anchor="ctr"/>
                </a:tc>
                <a:extLst>
                  <a:ext uri="{0D108BD9-81ED-4DB2-BD59-A6C34878D82A}">
                    <a16:rowId xmlns:a16="http://schemas.microsoft.com/office/drawing/2014/main" val="1755790437"/>
                  </a:ext>
                </a:extLst>
              </a:tr>
              <a:tr h="970899">
                <a:tc>
                  <a:txBody>
                    <a:bodyPr/>
                    <a:lstStyle/>
                    <a:p>
                      <a:pPr>
                        <a:lnSpc>
                          <a:spcPct val="115000"/>
                        </a:lnSpc>
                        <a:spcAft>
                          <a:spcPts val="800"/>
                        </a:spcAft>
                      </a:pPr>
                      <a:r>
                        <a:rPr lang="en-AU" sz="2000" dirty="0">
                          <a:effectLst/>
                        </a:rPr>
                        <a:t>Real</a:t>
                      </a:r>
                      <a:endParaRPr lang="en-AU"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4070" marR="64070" marT="0" marB="0" anchor="ctr"/>
                </a:tc>
                <a:tc vMerge="1">
                  <a:txBody>
                    <a:bodyPr/>
                    <a:lstStyle/>
                    <a:p>
                      <a:pPr>
                        <a:lnSpc>
                          <a:spcPct val="150000"/>
                        </a:lnSpc>
                        <a:spcAft>
                          <a:spcPts val="800"/>
                        </a:spcAft>
                      </a:pPr>
                      <a:endParaRPr lang="en-AU" sz="2000">
                        <a:effectLst/>
                        <a:latin typeface="Calibri" panose="020F0502020204030204" pitchFamily="34" charset="0"/>
                        <a:ea typeface="Calibri" panose="020F0502020204030204" pitchFamily="34" charset="0"/>
                        <a:cs typeface="Times New Roman" panose="02020603050405020304" pitchFamily="18" charset="0"/>
                      </a:endParaRPr>
                    </a:p>
                  </a:txBody>
                  <a:tcPr marL="64070" marR="64070" marT="0" marB="0" anchor="ctr"/>
                </a:tc>
                <a:tc>
                  <a:txBody>
                    <a:bodyPr/>
                    <a:lstStyle/>
                    <a:p>
                      <a:pPr>
                        <a:lnSpc>
                          <a:spcPct val="115000"/>
                        </a:lnSpc>
                        <a:spcAft>
                          <a:spcPts val="800"/>
                        </a:spcAft>
                      </a:pPr>
                      <a:r>
                        <a:rPr lang="en-AU" sz="2000" dirty="0">
                          <a:effectLst/>
                        </a:rPr>
                        <a:t>a type of real evidence, describ­es letters, contracts, newspapers,  anything with human language</a:t>
                      </a:r>
                      <a:endParaRPr lang="en-AU"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4070" marR="64070" marT="0" marB="0" anchor="ctr"/>
                </a:tc>
                <a:extLst>
                  <a:ext uri="{0D108BD9-81ED-4DB2-BD59-A6C34878D82A}">
                    <a16:rowId xmlns:a16="http://schemas.microsoft.com/office/drawing/2014/main" val="1058134238"/>
                  </a:ext>
                </a:extLst>
              </a:tr>
              <a:tr h="774417">
                <a:tc>
                  <a:txBody>
                    <a:bodyPr/>
                    <a:lstStyle/>
                    <a:p>
                      <a:pPr>
                        <a:lnSpc>
                          <a:spcPct val="115000"/>
                        </a:lnSpc>
                        <a:spcAft>
                          <a:spcPts val="800"/>
                        </a:spcAft>
                      </a:pPr>
                      <a:r>
                        <a:rPr lang="en-AU" sz="2000">
                          <a:effectLst/>
                        </a:rPr>
                        <a:t>Demonstrative</a:t>
                      </a:r>
                      <a:endParaRPr lang="en-AU" sz="2000">
                        <a:effectLst/>
                        <a:latin typeface="Calibri" panose="020F0502020204030204" pitchFamily="34" charset="0"/>
                        <a:ea typeface="Calibri" panose="020F0502020204030204" pitchFamily="34" charset="0"/>
                        <a:cs typeface="Times New Roman" panose="02020603050405020304" pitchFamily="18" charset="0"/>
                      </a:endParaRPr>
                    </a:p>
                  </a:txBody>
                  <a:tcPr marL="64070" marR="64070" marT="0" marB="0" anchor="ctr"/>
                </a:tc>
                <a:tc vMerge="1">
                  <a:txBody>
                    <a:bodyPr/>
                    <a:lstStyle/>
                    <a:p>
                      <a:pPr>
                        <a:lnSpc>
                          <a:spcPct val="150000"/>
                        </a:lnSpc>
                        <a:spcAft>
                          <a:spcPts val="800"/>
                        </a:spcAft>
                      </a:pPr>
                      <a:endParaRPr lang="en-AU" sz="2000">
                        <a:effectLst/>
                        <a:latin typeface="Calibri" panose="020F0502020204030204" pitchFamily="34" charset="0"/>
                        <a:ea typeface="Calibri" panose="020F0502020204030204" pitchFamily="34" charset="0"/>
                        <a:cs typeface="Times New Roman" panose="02020603050405020304" pitchFamily="18" charset="0"/>
                      </a:endParaRPr>
                    </a:p>
                  </a:txBody>
                  <a:tcPr marL="64070" marR="64070" marT="0" marB="0" anchor="ctr"/>
                </a:tc>
                <a:tc>
                  <a:txBody>
                    <a:bodyPr/>
                    <a:lstStyle/>
                    <a:p>
                      <a:pPr>
                        <a:lnSpc>
                          <a:spcPct val="115000"/>
                        </a:lnSpc>
                        <a:spcAft>
                          <a:spcPts val="800"/>
                        </a:spcAft>
                      </a:pPr>
                      <a:r>
                        <a:rPr lang="en-AU" sz="2000">
                          <a:effectLst/>
                        </a:rPr>
                        <a:t>oral or written evidence from victims, suspects and witnesses involved with the case</a:t>
                      </a:r>
                      <a:endParaRPr lang="en-AU" sz="2000">
                        <a:effectLst/>
                        <a:latin typeface="Calibri" panose="020F0502020204030204" pitchFamily="34" charset="0"/>
                        <a:ea typeface="Calibri" panose="020F0502020204030204" pitchFamily="34" charset="0"/>
                        <a:cs typeface="Times New Roman" panose="02020603050405020304" pitchFamily="18" charset="0"/>
                      </a:endParaRPr>
                    </a:p>
                  </a:txBody>
                  <a:tcPr marL="64070" marR="64070" marT="0" marB="0" anchor="ctr"/>
                </a:tc>
                <a:extLst>
                  <a:ext uri="{0D108BD9-81ED-4DB2-BD59-A6C34878D82A}">
                    <a16:rowId xmlns:a16="http://schemas.microsoft.com/office/drawing/2014/main" val="1797989265"/>
                  </a:ext>
                </a:extLst>
              </a:tr>
              <a:tr h="1046030">
                <a:tc>
                  <a:txBody>
                    <a:bodyPr/>
                    <a:lstStyle/>
                    <a:p>
                      <a:pPr>
                        <a:lnSpc>
                          <a:spcPct val="115000"/>
                        </a:lnSpc>
                        <a:spcAft>
                          <a:spcPts val="800"/>
                        </a:spcAft>
                      </a:pPr>
                      <a:r>
                        <a:rPr lang="en-AU" sz="2000">
                          <a:effectLst/>
                        </a:rPr>
                        <a:t>Documentary</a:t>
                      </a:r>
                      <a:endParaRPr lang="en-AU" sz="2000">
                        <a:effectLst/>
                        <a:latin typeface="Calibri" panose="020F0502020204030204" pitchFamily="34" charset="0"/>
                        <a:ea typeface="Calibri" panose="020F0502020204030204" pitchFamily="34" charset="0"/>
                        <a:cs typeface="Times New Roman" panose="02020603050405020304" pitchFamily="18" charset="0"/>
                      </a:endParaRPr>
                    </a:p>
                  </a:txBody>
                  <a:tcPr marL="64070" marR="64070" marT="0" marB="0" anchor="ctr"/>
                </a:tc>
                <a:tc vMerge="1">
                  <a:txBody>
                    <a:bodyPr/>
                    <a:lstStyle/>
                    <a:p>
                      <a:pPr>
                        <a:lnSpc>
                          <a:spcPct val="150000"/>
                        </a:lnSpc>
                        <a:spcAft>
                          <a:spcPts val="800"/>
                        </a:spcAft>
                      </a:pPr>
                      <a:endParaRPr lang="en-AU" sz="2000">
                        <a:effectLst/>
                        <a:latin typeface="Calibri" panose="020F0502020204030204" pitchFamily="34" charset="0"/>
                        <a:ea typeface="Calibri" panose="020F0502020204030204" pitchFamily="34" charset="0"/>
                        <a:cs typeface="Times New Roman" panose="02020603050405020304" pitchFamily="18" charset="0"/>
                      </a:endParaRPr>
                    </a:p>
                  </a:txBody>
                  <a:tcPr marL="64070" marR="64070" marT="0" marB="0" anchor="ctr"/>
                </a:tc>
                <a:tc>
                  <a:txBody>
                    <a:bodyPr/>
                    <a:lstStyle/>
                    <a:p>
                      <a:pPr>
                        <a:lnSpc>
                          <a:spcPct val="115000"/>
                        </a:lnSpc>
                        <a:spcAft>
                          <a:spcPts val="800"/>
                        </a:spcAft>
                      </a:pPr>
                      <a:r>
                        <a:rPr lang="en-AU" sz="2000" dirty="0">
                          <a:effectLst/>
                        </a:rPr>
                        <a:t>any actual object that was directly involved in an event in the case</a:t>
                      </a:r>
                      <a:endParaRPr lang="en-AU"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4070" marR="64070" marT="0" marB="0" anchor="ctr"/>
                </a:tc>
                <a:extLst>
                  <a:ext uri="{0D108BD9-81ED-4DB2-BD59-A6C34878D82A}">
                    <a16:rowId xmlns:a16="http://schemas.microsoft.com/office/drawing/2014/main" val="1284987983"/>
                  </a:ext>
                </a:extLst>
              </a:tr>
              <a:tr h="577936">
                <a:tc>
                  <a:txBody>
                    <a:bodyPr/>
                    <a:lstStyle/>
                    <a:p>
                      <a:pPr>
                        <a:lnSpc>
                          <a:spcPct val="115000"/>
                        </a:lnSpc>
                        <a:spcAft>
                          <a:spcPts val="800"/>
                        </a:spcAft>
                      </a:pPr>
                      <a:r>
                        <a:rPr lang="en-AU" sz="2000" dirty="0">
                          <a:effectLst/>
                        </a:rPr>
                        <a:t>Testimonial</a:t>
                      </a:r>
                      <a:endParaRPr lang="en-AU"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4070" marR="64070" marT="0" marB="0" anchor="ctr"/>
                </a:tc>
                <a:tc vMerge="1">
                  <a:txBody>
                    <a:bodyPr/>
                    <a:lstStyle/>
                    <a:p>
                      <a:pPr>
                        <a:lnSpc>
                          <a:spcPct val="150000"/>
                        </a:lnSpc>
                        <a:spcAft>
                          <a:spcPts val="800"/>
                        </a:spcAft>
                      </a:pPr>
                      <a:endParaRPr lang="en-AU" sz="2000">
                        <a:effectLst/>
                        <a:latin typeface="Calibri" panose="020F0502020204030204" pitchFamily="34" charset="0"/>
                        <a:ea typeface="Calibri" panose="020F0502020204030204" pitchFamily="34" charset="0"/>
                        <a:cs typeface="Times New Roman" panose="02020603050405020304" pitchFamily="18" charset="0"/>
                      </a:endParaRPr>
                    </a:p>
                  </a:txBody>
                  <a:tcPr marL="64070" marR="64070" marT="0" marB="0" anchor="ctr"/>
                </a:tc>
                <a:tc>
                  <a:txBody>
                    <a:bodyPr/>
                    <a:lstStyle/>
                    <a:p>
                      <a:pPr>
                        <a:lnSpc>
                          <a:spcPct val="115000"/>
                        </a:lnSpc>
                        <a:spcAft>
                          <a:spcPts val="800"/>
                        </a:spcAft>
                      </a:pPr>
                      <a:r>
                        <a:rPr lang="en-AU" sz="2000" dirty="0">
                          <a:effectLst/>
                        </a:rPr>
                        <a:t>an illustration of evidence -- something like a map of the crime scene</a:t>
                      </a:r>
                      <a:endParaRPr lang="en-AU"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4070" marR="64070" marT="0" marB="0" anchor="ctr"/>
                </a:tc>
                <a:extLst>
                  <a:ext uri="{0D108BD9-81ED-4DB2-BD59-A6C34878D82A}">
                    <a16:rowId xmlns:a16="http://schemas.microsoft.com/office/drawing/2014/main" val="2689751068"/>
                  </a:ext>
                </a:extLst>
              </a:tr>
            </a:tbl>
          </a:graphicData>
        </a:graphic>
      </p:graphicFrame>
      <p:cxnSp>
        <p:nvCxnSpPr>
          <p:cNvPr id="10" name="Straight Connector 9">
            <a:extLst>
              <a:ext uri="{FF2B5EF4-FFF2-40B4-BE49-F238E27FC236}">
                <a16:creationId xmlns:a16="http://schemas.microsoft.com/office/drawing/2014/main" id="{098C2EDE-4A27-4440-ABAC-E972056AFFA5}"/>
              </a:ext>
            </a:extLst>
          </p:cNvPr>
          <p:cNvCxnSpPr>
            <a:cxnSpLocks/>
          </p:cNvCxnSpPr>
          <p:nvPr/>
        </p:nvCxnSpPr>
        <p:spPr>
          <a:xfrm>
            <a:off x="2113613" y="3132944"/>
            <a:ext cx="1988487" cy="2082559"/>
          </a:xfrm>
          <a:prstGeom prst="line">
            <a:avLst/>
          </a:prstGeom>
          <a:ln w="57150"/>
        </p:spPr>
        <p:style>
          <a:lnRef idx="3">
            <a:schemeClr val="accent2"/>
          </a:lnRef>
          <a:fillRef idx="0">
            <a:schemeClr val="accent2"/>
          </a:fillRef>
          <a:effectRef idx="2">
            <a:schemeClr val="accent2"/>
          </a:effectRef>
          <a:fontRef idx="minor">
            <a:schemeClr val="tx1"/>
          </a:fontRef>
        </p:style>
      </p:cxnSp>
      <p:cxnSp>
        <p:nvCxnSpPr>
          <p:cNvPr id="11" name="Straight Connector 10">
            <a:extLst>
              <a:ext uri="{FF2B5EF4-FFF2-40B4-BE49-F238E27FC236}">
                <a16:creationId xmlns:a16="http://schemas.microsoft.com/office/drawing/2014/main" id="{F559370A-9D56-4C76-920F-3489A1E1AE95}"/>
              </a:ext>
            </a:extLst>
          </p:cNvPr>
          <p:cNvCxnSpPr>
            <a:cxnSpLocks/>
          </p:cNvCxnSpPr>
          <p:nvPr/>
        </p:nvCxnSpPr>
        <p:spPr>
          <a:xfrm>
            <a:off x="2248525" y="4437089"/>
            <a:ext cx="1853575" cy="1633511"/>
          </a:xfrm>
          <a:prstGeom prst="line">
            <a:avLst/>
          </a:prstGeom>
          <a:ln w="57150"/>
        </p:spPr>
        <p:style>
          <a:lnRef idx="1">
            <a:schemeClr val="accent6"/>
          </a:lnRef>
          <a:fillRef idx="0">
            <a:schemeClr val="accent6"/>
          </a:fillRef>
          <a:effectRef idx="0">
            <a:schemeClr val="accent6"/>
          </a:effectRef>
          <a:fontRef idx="minor">
            <a:schemeClr val="tx1"/>
          </a:fontRef>
        </p:style>
      </p:cxnSp>
      <p:cxnSp>
        <p:nvCxnSpPr>
          <p:cNvPr id="12" name="Straight Connector 11">
            <a:extLst>
              <a:ext uri="{FF2B5EF4-FFF2-40B4-BE49-F238E27FC236}">
                <a16:creationId xmlns:a16="http://schemas.microsoft.com/office/drawing/2014/main" id="{17D964FA-A7A5-4F1C-A356-85BC64D7DAF9}"/>
              </a:ext>
            </a:extLst>
          </p:cNvPr>
          <p:cNvCxnSpPr>
            <a:cxnSpLocks/>
          </p:cNvCxnSpPr>
          <p:nvPr/>
        </p:nvCxnSpPr>
        <p:spPr>
          <a:xfrm flipV="1">
            <a:off x="2376486" y="3302000"/>
            <a:ext cx="1725614" cy="1778566"/>
          </a:xfrm>
          <a:prstGeom prst="line">
            <a:avLst/>
          </a:prstGeom>
          <a:ln w="57150"/>
        </p:spPr>
        <p:style>
          <a:lnRef idx="1">
            <a:schemeClr val="accent4"/>
          </a:lnRef>
          <a:fillRef idx="0">
            <a:schemeClr val="accent4"/>
          </a:fillRef>
          <a:effectRef idx="0">
            <a:schemeClr val="accent4"/>
          </a:effectRef>
          <a:fontRef idx="minor">
            <a:schemeClr val="tx1"/>
          </a:fontRef>
        </p:style>
      </p:cxnSp>
      <p:cxnSp>
        <p:nvCxnSpPr>
          <p:cNvPr id="13" name="Straight Connector 12">
            <a:extLst>
              <a:ext uri="{FF2B5EF4-FFF2-40B4-BE49-F238E27FC236}">
                <a16:creationId xmlns:a16="http://schemas.microsoft.com/office/drawing/2014/main" id="{1531FC1F-7627-4AA7-B5D8-6B5ACCCEFDBC}"/>
              </a:ext>
            </a:extLst>
          </p:cNvPr>
          <p:cNvCxnSpPr>
            <a:cxnSpLocks/>
          </p:cNvCxnSpPr>
          <p:nvPr/>
        </p:nvCxnSpPr>
        <p:spPr>
          <a:xfrm flipV="1">
            <a:off x="2376486" y="4049678"/>
            <a:ext cx="1725614" cy="2245326"/>
          </a:xfrm>
          <a:prstGeom prst="line">
            <a:avLst/>
          </a:prstGeom>
          <a:ln w="57150"/>
        </p:spPr>
        <p:style>
          <a:lnRef idx="1">
            <a:schemeClr val="accent1"/>
          </a:lnRef>
          <a:fillRef idx="0">
            <a:schemeClr val="accent1"/>
          </a:fillRef>
          <a:effectRef idx="0">
            <a:schemeClr val="accent1"/>
          </a:effectRef>
          <a:fontRef idx="minor">
            <a:schemeClr val="tx1"/>
          </a:fontRef>
        </p:style>
      </p:cxnSp>
      <p:graphicFrame>
        <p:nvGraphicFramePr>
          <p:cNvPr id="14" name="Table 13">
            <a:extLst>
              <a:ext uri="{FF2B5EF4-FFF2-40B4-BE49-F238E27FC236}">
                <a16:creationId xmlns:a16="http://schemas.microsoft.com/office/drawing/2014/main" id="{3F98064F-531E-4A85-B313-DE95ABEC6DBF}"/>
              </a:ext>
            </a:extLst>
          </p:cNvPr>
          <p:cNvGraphicFramePr>
            <a:graphicFrameLocks noGrp="1"/>
          </p:cNvGraphicFramePr>
          <p:nvPr/>
        </p:nvGraphicFramePr>
        <p:xfrm>
          <a:off x="3207895" y="1738859"/>
          <a:ext cx="208280" cy="365760"/>
        </p:xfrm>
        <a:graphic>
          <a:graphicData uri="http://schemas.openxmlformats.org/drawingml/2006/table">
            <a:tbl>
              <a:tblPr/>
              <a:tblGrid>
                <a:gridCol w="208280">
                  <a:extLst>
                    <a:ext uri="{9D8B030D-6E8A-4147-A177-3AD203B41FA5}">
                      <a16:colId xmlns:a16="http://schemas.microsoft.com/office/drawing/2014/main" val="3113551301"/>
                    </a:ext>
                  </a:extLst>
                </a:gridCol>
              </a:tblGrid>
              <a:tr h="0">
                <a:tc>
                  <a:txBody>
                    <a:bodyPr/>
                    <a:lstStyle/>
                    <a:p>
                      <a:endParaRPr lang="en-AU" dirty="0"/>
                    </a:p>
                  </a:txBody>
                  <a:tcPr>
                    <a:lnL w="12700" cmpd="sng">
                      <a:solidFill>
                        <a:schemeClr val="bg1"/>
                      </a:solidFill>
                      <a:prstDash val="solid"/>
                    </a:lnL>
                    <a:lnR w="12700" cmpd="sng">
                      <a:solidFill>
                        <a:schemeClr val="bg1"/>
                      </a:solidFill>
                      <a:prstDash val="solid"/>
                    </a:lnR>
                    <a:lnT w="12700" cmpd="sng">
                      <a:solidFill>
                        <a:schemeClr val="bg1"/>
                      </a:solidFill>
                      <a:prstDash val="solid"/>
                    </a:lnT>
                    <a:lnB w="12700" cmpd="sng">
                      <a:solidFill>
                        <a:schemeClr val="bg1"/>
                      </a:solidFill>
                      <a:prstDash val="solid"/>
                    </a:lnB>
                  </a:tcPr>
                </a:tc>
                <a:extLst>
                  <a:ext uri="{0D108BD9-81ED-4DB2-BD59-A6C34878D82A}">
                    <a16:rowId xmlns:a16="http://schemas.microsoft.com/office/drawing/2014/main" val="1036518165"/>
                  </a:ext>
                </a:extLst>
              </a:tr>
            </a:tbl>
          </a:graphicData>
        </a:graphic>
      </p:graphicFrame>
      <p:grpSp>
        <p:nvGrpSpPr>
          <p:cNvPr id="21" name="Group 20">
            <a:extLst>
              <a:ext uri="{FF2B5EF4-FFF2-40B4-BE49-F238E27FC236}">
                <a16:creationId xmlns:a16="http://schemas.microsoft.com/office/drawing/2014/main" id="{85D348C8-FA10-4E7E-8B1E-DE1BC10AED35}"/>
              </a:ext>
            </a:extLst>
          </p:cNvPr>
          <p:cNvGrpSpPr/>
          <p:nvPr/>
        </p:nvGrpSpPr>
        <p:grpSpPr>
          <a:xfrm>
            <a:off x="7608205" y="404765"/>
            <a:ext cx="1131759" cy="1456061"/>
            <a:chOff x="7637491" y="387466"/>
            <a:chExt cx="1131759" cy="1456061"/>
          </a:xfrm>
        </p:grpSpPr>
        <p:pic>
          <p:nvPicPr>
            <p:cNvPr id="22" name="Graphic 21" descr="Stopwatch">
              <a:extLst>
                <a:ext uri="{FF2B5EF4-FFF2-40B4-BE49-F238E27FC236}">
                  <a16:creationId xmlns:a16="http://schemas.microsoft.com/office/drawing/2014/main" id="{B6699950-FC83-4C76-8E16-887BE0005B45}"/>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 xmlns:asvg="http://schemas.microsoft.com/office/drawing/2016/SVG/main" r:embed="rId4"/>
                </a:ext>
              </a:extLst>
            </a:blip>
            <a:stretch>
              <a:fillRect/>
            </a:stretch>
          </p:blipFill>
          <p:spPr>
            <a:xfrm>
              <a:off x="7772402" y="387466"/>
              <a:ext cx="914400" cy="914400"/>
            </a:xfrm>
            <a:prstGeom prst="rect">
              <a:avLst/>
            </a:prstGeom>
          </p:spPr>
        </p:pic>
        <p:sp>
          <p:nvSpPr>
            <p:cNvPr id="23" name="TextBox 22">
              <a:extLst>
                <a:ext uri="{FF2B5EF4-FFF2-40B4-BE49-F238E27FC236}">
                  <a16:creationId xmlns:a16="http://schemas.microsoft.com/office/drawing/2014/main" id="{7ABD896A-A750-47D3-891A-282E7721C461}"/>
                </a:ext>
              </a:extLst>
            </p:cNvPr>
            <p:cNvSpPr txBox="1"/>
            <p:nvPr/>
          </p:nvSpPr>
          <p:spPr>
            <a:xfrm>
              <a:off x="7637491" y="1197196"/>
              <a:ext cx="1131759" cy="646331"/>
            </a:xfrm>
            <a:prstGeom prst="rect">
              <a:avLst/>
            </a:prstGeom>
            <a:noFill/>
          </p:spPr>
          <p:txBody>
            <a:bodyPr wrap="square" rtlCol="0">
              <a:spAutoFit/>
            </a:bodyPr>
            <a:lstStyle/>
            <a:p>
              <a:r>
                <a:rPr lang="en-AU" b="1" dirty="0"/>
                <a:t>5 minute</a:t>
              </a:r>
            </a:p>
            <a:p>
              <a:pPr algn="ctr"/>
              <a:r>
                <a:rPr lang="en-AU" b="1" dirty="0"/>
                <a:t>Task</a:t>
              </a:r>
            </a:p>
          </p:txBody>
        </p:sp>
      </p:grpSp>
    </p:spTree>
    <p:extLst>
      <p:ext uri="{BB962C8B-B14F-4D97-AF65-F5344CB8AC3E}">
        <p14:creationId xmlns:p14="http://schemas.microsoft.com/office/powerpoint/2010/main" val="16760416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90AFF90-4AD1-46AE-903B-62313471C7B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73310" y="614693"/>
            <a:ext cx="9890620" cy="4309699"/>
          </a:xfrm>
          <a:prstGeom prst="rect">
            <a:avLst/>
          </a:prstGeom>
        </p:spPr>
      </p:pic>
      <p:sp>
        <p:nvSpPr>
          <p:cNvPr id="24" name="Rounded Rectangle 23"/>
          <p:cNvSpPr/>
          <p:nvPr/>
        </p:nvSpPr>
        <p:spPr bwMode="auto">
          <a:xfrm>
            <a:off x="503234" y="2822246"/>
            <a:ext cx="8137524" cy="1355859"/>
          </a:xfrm>
          <a:prstGeom prst="roundRect">
            <a:avLst>
              <a:gd name="adj" fmla="val 6409"/>
            </a:avLst>
          </a:prstGeom>
          <a:solidFill>
            <a:srgbClr val="FFF9E7"/>
          </a:solidFill>
          <a:ln w="25400" cap="rnd">
            <a:solidFill>
              <a:srgbClr val="FEFBDA"/>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GB" sz="1350" dirty="0">
                <a:latin typeface="Twinkl" pitchFamily="50" charset="0"/>
              </a:rPr>
              <a:t> </a:t>
            </a:r>
          </a:p>
        </p:txBody>
      </p:sp>
      <p:sp>
        <p:nvSpPr>
          <p:cNvPr id="12" name="Title 1"/>
          <p:cNvSpPr txBox="1">
            <a:spLocks/>
          </p:cNvSpPr>
          <p:nvPr/>
        </p:nvSpPr>
        <p:spPr>
          <a:xfrm>
            <a:off x="628644" y="2972676"/>
            <a:ext cx="7886700" cy="540000"/>
          </a:xfrm>
          <a:prstGeom prst="rect">
            <a:avLst/>
          </a:prstGeom>
        </p:spPr>
        <p:txBody>
          <a:bodyPr lIns="0" tIns="0" rIns="0" bIns="0" anchor="ctr" anchorCtr="1">
            <a:noAutofit/>
          </a:bodyPr>
          <a:lstStyle>
            <a:lvl1pPr algn="l" defTabSz="914400" rtl="0" eaLnBrk="1" latinLnBrk="0" hangingPunct="1">
              <a:lnSpc>
                <a:spcPct val="90000"/>
              </a:lnSpc>
              <a:spcBef>
                <a:spcPct val="0"/>
              </a:spcBef>
              <a:buNone/>
              <a:defRPr sz="4000" b="1" kern="1200">
                <a:solidFill>
                  <a:schemeClr val="tx1"/>
                </a:solidFill>
                <a:latin typeface="Sassoon Infant Md" panose="02000603050000020003" pitchFamily="50" charset="0"/>
                <a:ea typeface="+mj-ea"/>
                <a:cs typeface="+mj-cs"/>
              </a:defRPr>
            </a:lvl1pPr>
          </a:lstStyle>
          <a:p>
            <a:r>
              <a:rPr lang="en-US" sz="3600" dirty="0">
                <a:latin typeface="+mn-lt"/>
              </a:rPr>
              <a:t>Learning Intention</a:t>
            </a:r>
          </a:p>
        </p:txBody>
      </p:sp>
      <p:sp>
        <p:nvSpPr>
          <p:cNvPr id="16" name="Content Placeholder 15"/>
          <p:cNvSpPr>
            <a:spLocks noGrp="1"/>
          </p:cNvSpPr>
          <p:nvPr>
            <p:ph idx="4294967295"/>
          </p:nvPr>
        </p:nvSpPr>
        <p:spPr>
          <a:xfrm>
            <a:off x="503230" y="3365651"/>
            <a:ext cx="8012116" cy="685474"/>
          </a:xfrm>
        </p:spPr>
        <p:txBody>
          <a:bodyPr>
            <a:noAutofit/>
          </a:bodyPr>
          <a:lstStyle/>
          <a:p>
            <a:r>
              <a:rPr lang="en-GB" sz="2800" dirty="0">
                <a:latin typeface="Twinkl" pitchFamily="50" charset="0"/>
              </a:rPr>
              <a:t>To understand the </a:t>
            </a:r>
            <a:r>
              <a:rPr lang="en-GB" sz="2800" dirty="0"/>
              <a:t>work of the courts</a:t>
            </a:r>
            <a:endParaRPr lang="en-GB" sz="2800" dirty="0">
              <a:latin typeface="Twinkl" pitchFamily="50" charset="0"/>
            </a:endParaRPr>
          </a:p>
        </p:txBody>
      </p:sp>
      <p:sp>
        <p:nvSpPr>
          <p:cNvPr id="6" name="Rounded Rectangle 23">
            <a:extLst>
              <a:ext uri="{FF2B5EF4-FFF2-40B4-BE49-F238E27FC236}">
                <a16:creationId xmlns:a16="http://schemas.microsoft.com/office/drawing/2014/main" id="{09CFFEF7-6346-451D-B26E-C4134E9560A8}"/>
              </a:ext>
            </a:extLst>
          </p:cNvPr>
          <p:cNvSpPr/>
          <p:nvPr/>
        </p:nvSpPr>
        <p:spPr bwMode="auto">
          <a:xfrm>
            <a:off x="503234" y="4444101"/>
            <a:ext cx="8137524" cy="2294324"/>
          </a:xfrm>
          <a:prstGeom prst="roundRect">
            <a:avLst>
              <a:gd name="adj" fmla="val 6409"/>
            </a:avLst>
          </a:prstGeom>
          <a:solidFill>
            <a:srgbClr val="FFF9E7"/>
          </a:solidFill>
          <a:ln w="25400" cap="rnd">
            <a:solidFill>
              <a:srgbClr val="FEFBDA"/>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GB" sz="1350" dirty="0">
                <a:latin typeface="Twinkl" pitchFamily="50" charset="0"/>
              </a:rPr>
              <a:t> </a:t>
            </a:r>
          </a:p>
        </p:txBody>
      </p:sp>
      <p:sp>
        <p:nvSpPr>
          <p:cNvPr id="7" name="Title 1">
            <a:extLst>
              <a:ext uri="{FF2B5EF4-FFF2-40B4-BE49-F238E27FC236}">
                <a16:creationId xmlns:a16="http://schemas.microsoft.com/office/drawing/2014/main" id="{E659DC9C-FE52-4A00-94AA-57B86C465D29}"/>
              </a:ext>
            </a:extLst>
          </p:cNvPr>
          <p:cNvSpPr txBox="1">
            <a:spLocks/>
          </p:cNvSpPr>
          <p:nvPr/>
        </p:nvSpPr>
        <p:spPr>
          <a:xfrm>
            <a:off x="628644" y="4563372"/>
            <a:ext cx="7886700" cy="540000"/>
          </a:xfrm>
          <a:prstGeom prst="rect">
            <a:avLst/>
          </a:prstGeom>
        </p:spPr>
        <p:txBody>
          <a:bodyPr lIns="0" tIns="0" rIns="0" bIns="0" anchor="ctr" anchorCtr="1">
            <a:noAutofit/>
          </a:bodyPr>
          <a:lstStyle>
            <a:lvl1pPr algn="l" defTabSz="914400" rtl="0" eaLnBrk="1" latinLnBrk="0" hangingPunct="1">
              <a:lnSpc>
                <a:spcPct val="90000"/>
              </a:lnSpc>
              <a:spcBef>
                <a:spcPct val="0"/>
              </a:spcBef>
              <a:buNone/>
              <a:defRPr sz="4000" b="1" kern="1200">
                <a:solidFill>
                  <a:schemeClr val="tx1"/>
                </a:solidFill>
                <a:latin typeface="Sassoon Infant Md" panose="02000603050000020003" pitchFamily="50" charset="0"/>
                <a:ea typeface="+mj-ea"/>
                <a:cs typeface="+mj-cs"/>
              </a:defRPr>
            </a:lvl1pPr>
          </a:lstStyle>
          <a:p>
            <a:r>
              <a:rPr lang="en-US" sz="3600" dirty="0">
                <a:latin typeface="+mn-lt"/>
              </a:rPr>
              <a:t>Success Criteria</a:t>
            </a:r>
          </a:p>
        </p:txBody>
      </p:sp>
      <p:sp>
        <p:nvSpPr>
          <p:cNvPr id="8" name="Content Placeholder 15">
            <a:extLst>
              <a:ext uri="{FF2B5EF4-FFF2-40B4-BE49-F238E27FC236}">
                <a16:creationId xmlns:a16="http://schemas.microsoft.com/office/drawing/2014/main" id="{5D4406DB-C07E-4B9A-B2F3-CB0C33D64AFC}"/>
              </a:ext>
            </a:extLst>
          </p:cNvPr>
          <p:cNvSpPr txBox="1">
            <a:spLocks/>
          </p:cNvSpPr>
          <p:nvPr/>
        </p:nvSpPr>
        <p:spPr>
          <a:xfrm>
            <a:off x="503234" y="4542188"/>
            <a:ext cx="8137524" cy="1795125"/>
          </a:xfrm>
          <a:prstGeom prst="roundRect">
            <a:avLst>
              <a:gd name="adj" fmla="val 2585"/>
            </a:avLst>
          </a:prstGeom>
          <a:noFill/>
          <a:ln w="25400">
            <a:noFill/>
          </a:ln>
        </p:spPr>
        <p:txBody>
          <a:bodyPr vert="horz" lIns="252000" tIns="252000" rIns="252000" bIns="25200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rgbClr val="1C1C1C"/>
                </a:solidFill>
                <a:latin typeface="Twinkl" pitchFamily="50" charset="0"/>
                <a:ea typeface="Twinkl" pitchFamily="2"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rgbClr val="1C1C1C"/>
                </a:solidFill>
                <a:latin typeface="Twinkl" pitchFamily="50" charset="0"/>
                <a:ea typeface="Twinkl" pitchFamily="2"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rgbClr val="1C1C1C"/>
                </a:solidFill>
                <a:latin typeface="Twinkl" pitchFamily="50" charset="0"/>
                <a:ea typeface="Twinkl" pitchFamily="2"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rgbClr val="1C1C1C"/>
                </a:solidFill>
                <a:latin typeface="Twinkl" pitchFamily="50" charset="0"/>
                <a:ea typeface="Twinkl" pitchFamily="2"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rgbClr val="1C1C1C"/>
                </a:solidFill>
                <a:latin typeface="Twinkl" pitchFamily="50" charset="0"/>
                <a:ea typeface="Twinkl" pitchFamily="2"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2800" dirty="0"/>
              <a:t>I can …</a:t>
            </a:r>
          </a:p>
          <a:p>
            <a:r>
              <a:rPr lang="en-GB" sz="2800" dirty="0"/>
              <a:t>Differentiate between Civil and Criminal Cases</a:t>
            </a:r>
          </a:p>
          <a:p>
            <a:r>
              <a:rPr lang="en-GB" sz="2800" dirty="0"/>
              <a:t>Describe Court procedures</a:t>
            </a:r>
          </a:p>
          <a:p>
            <a:r>
              <a:rPr lang="en-GB" sz="2800" dirty="0"/>
              <a:t>Outline the rule of evidence</a:t>
            </a:r>
          </a:p>
        </p:txBody>
      </p:sp>
    </p:spTree>
    <p:extLst>
      <p:ext uri="{BB962C8B-B14F-4D97-AF65-F5344CB8AC3E}">
        <p14:creationId xmlns:p14="http://schemas.microsoft.com/office/powerpoint/2010/main" val="4472858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90AFF90-4AD1-46AE-903B-62313471C7B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73310" y="614693"/>
            <a:ext cx="9890620" cy="4309699"/>
          </a:xfrm>
          <a:prstGeom prst="rect">
            <a:avLst/>
          </a:prstGeom>
        </p:spPr>
      </p:pic>
      <p:sp>
        <p:nvSpPr>
          <p:cNvPr id="24" name="Rounded Rectangle 23"/>
          <p:cNvSpPr/>
          <p:nvPr/>
        </p:nvSpPr>
        <p:spPr bwMode="auto">
          <a:xfrm>
            <a:off x="503234" y="2822246"/>
            <a:ext cx="8137524" cy="1355859"/>
          </a:xfrm>
          <a:prstGeom prst="roundRect">
            <a:avLst>
              <a:gd name="adj" fmla="val 6409"/>
            </a:avLst>
          </a:prstGeom>
          <a:solidFill>
            <a:srgbClr val="FFF9E7"/>
          </a:solidFill>
          <a:ln w="25400" cap="rnd">
            <a:solidFill>
              <a:srgbClr val="FEFBDA"/>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GB" sz="1350" dirty="0">
                <a:latin typeface="Twinkl" pitchFamily="50" charset="0"/>
              </a:rPr>
              <a:t> </a:t>
            </a:r>
          </a:p>
        </p:txBody>
      </p:sp>
      <p:sp>
        <p:nvSpPr>
          <p:cNvPr id="12" name="Title 1"/>
          <p:cNvSpPr txBox="1">
            <a:spLocks/>
          </p:cNvSpPr>
          <p:nvPr/>
        </p:nvSpPr>
        <p:spPr>
          <a:xfrm>
            <a:off x="628644" y="3228595"/>
            <a:ext cx="7886700" cy="540000"/>
          </a:xfrm>
          <a:prstGeom prst="rect">
            <a:avLst/>
          </a:prstGeom>
        </p:spPr>
        <p:txBody>
          <a:bodyPr lIns="0" tIns="0" rIns="0" bIns="0" anchor="ctr" anchorCtr="1">
            <a:noAutofit/>
          </a:bodyPr>
          <a:lstStyle>
            <a:lvl1pPr algn="l" defTabSz="914400" rtl="0" eaLnBrk="1" latinLnBrk="0" hangingPunct="1">
              <a:lnSpc>
                <a:spcPct val="90000"/>
              </a:lnSpc>
              <a:spcBef>
                <a:spcPct val="0"/>
              </a:spcBef>
              <a:buNone/>
              <a:defRPr sz="4000" b="1" kern="1200">
                <a:solidFill>
                  <a:schemeClr val="tx1"/>
                </a:solidFill>
                <a:latin typeface="Sassoon Infant Md" panose="02000603050000020003" pitchFamily="50" charset="0"/>
                <a:ea typeface="+mj-ea"/>
                <a:cs typeface="+mj-cs"/>
              </a:defRPr>
            </a:lvl1pPr>
          </a:lstStyle>
          <a:p>
            <a:r>
              <a:rPr lang="en-US" sz="3600" dirty="0">
                <a:latin typeface="+mn-lt"/>
              </a:rPr>
              <a:t>Learning Review</a:t>
            </a:r>
          </a:p>
        </p:txBody>
      </p:sp>
      <p:sp>
        <p:nvSpPr>
          <p:cNvPr id="6" name="Rounded Rectangle 23">
            <a:extLst>
              <a:ext uri="{FF2B5EF4-FFF2-40B4-BE49-F238E27FC236}">
                <a16:creationId xmlns:a16="http://schemas.microsoft.com/office/drawing/2014/main" id="{09CFFEF7-6346-451D-B26E-C4134E9560A8}"/>
              </a:ext>
            </a:extLst>
          </p:cNvPr>
          <p:cNvSpPr/>
          <p:nvPr/>
        </p:nvSpPr>
        <p:spPr bwMode="auto">
          <a:xfrm>
            <a:off x="503234" y="4444101"/>
            <a:ext cx="8137524" cy="2294324"/>
          </a:xfrm>
          <a:prstGeom prst="roundRect">
            <a:avLst>
              <a:gd name="adj" fmla="val 6409"/>
            </a:avLst>
          </a:prstGeom>
          <a:solidFill>
            <a:srgbClr val="FFF9E7"/>
          </a:solidFill>
          <a:ln w="25400" cap="rnd">
            <a:solidFill>
              <a:srgbClr val="FEFBDA"/>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GB" sz="1350" dirty="0">
                <a:latin typeface="Twinkl" pitchFamily="50" charset="0"/>
              </a:rPr>
              <a:t> </a:t>
            </a:r>
          </a:p>
        </p:txBody>
      </p:sp>
      <p:sp>
        <p:nvSpPr>
          <p:cNvPr id="7" name="Title 1">
            <a:extLst>
              <a:ext uri="{FF2B5EF4-FFF2-40B4-BE49-F238E27FC236}">
                <a16:creationId xmlns:a16="http://schemas.microsoft.com/office/drawing/2014/main" id="{E659DC9C-FE52-4A00-94AA-57B86C465D29}"/>
              </a:ext>
            </a:extLst>
          </p:cNvPr>
          <p:cNvSpPr txBox="1">
            <a:spLocks/>
          </p:cNvSpPr>
          <p:nvPr/>
        </p:nvSpPr>
        <p:spPr>
          <a:xfrm>
            <a:off x="628644" y="4563372"/>
            <a:ext cx="7886700" cy="540000"/>
          </a:xfrm>
          <a:prstGeom prst="rect">
            <a:avLst/>
          </a:prstGeom>
        </p:spPr>
        <p:txBody>
          <a:bodyPr lIns="0" tIns="0" rIns="0" bIns="0" anchor="ctr" anchorCtr="1">
            <a:noAutofit/>
          </a:bodyPr>
          <a:lstStyle>
            <a:lvl1pPr algn="l" defTabSz="914400" rtl="0" eaLnBrk="1" latinLnBrk="0" hangingPunct="1">
              <a:lnSpc>
                <a:spcPct val="90000"/>
              </a:lnSpc>
              <a:spcBef>
                <a:spcPct val="0"/>
              </a:spcBef>
              <a:buNone/>
              <a:defRPr sz="4000" b="1" kern="1200">
                <a:solidFill>
                  <a:schemeClr val="tx1"/>
                </a:solidFill>
                <a:latin typeface="Sassoon Infant Md" panose="02000603050000020003" pitchFamily="50" charset="0"/>
                <a:ea typeface="+mj-ea"/>
                <a:cs typeface="+mj-cs"/>
              </a:defRPr>
            </a:lvl1pPr>
          </a:lstStyle>
          <a:p>
            <a:r>
              <a:rPr lang="en-US" sz="3600" dirty="0">
                <a:latin typeface="+mn-lt"/>
              </a:rPr>
              <a:t>Success Criteria</a:t>
            </a:r>
          </a:p>
        </p:txBody>
      </p:sp>
      <p:sp>
        <p:nvSpPr>
          <p:cNvPr id="8" name="Content Placeholder 15">
            <a:extLst>
              <a:ext uri="{FF2B5EF4-FFF2-40B4-BE49-F238E27FC236}">
                <a16:creationId xmlns:a16="http://schemas.microsoft.com/office/drawing/2014/main" id="{5D4406DB-C07E-4B9A-B2F3-CB0C33D64AFC}"/>
              </a:ext>
            </a:extLst>
          </p:cNvPr>
          <p:cNvSpPr txBox="1">
            <a:spLocks/>
          </p:cNvSpPr>
          <p:nvPr/>
        </p:nvSpPr>
        <p:spPr>
          <a:xfrm>
            <a:off x="503234" y="4542188"/>
            <a:ext cx="8137524" cy="1795125"/>
          </a:xfrm>
          <a:prstGeom prst="roundRect">
            <a:avLst>
              <a:gd name="adj" fmla="val 2585"/>
            </a:avLst>
          </a:prstGeom>
          <a:noFill/>
          <a:ln w="25400">
            <a:noFill/>
          </a:ln>
        </p:spPr>
        <p:txBody>
          <a:bodyPr vert="horz" lIns="252000" tIns="252000" rIns="252000" bIns="25200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rgbClr val="1C1C1C"/>
                </a:solidFill>
                <a:latin typeface="Twinkl" pitchFamily="50" charset="0"/>
                <a:ea typeface="Twinkl" pitchFamily="2"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rgbClr val="1C1C1C"/>
                </a:solidFill>
                <a:latin typeface="Twinkl" pitchFamily="50" charset="0"/>
                <a:ea typeface="Twinkl" pitchFamily="2"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rgbClr val="1C1C1C"/>
                </a:solidFill>
                <a:latin typeface="Twinkl" pitchFamily="50" charset="0"/>
                <a:ea typeface="Twinkl" pitchFamily="2"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rgbClr val="1C1C1C"/>
                </a:solidFill>
                <a:latin typeface="Twinkl" pitchFamily="50" charset="0"/>
                <a:ea typeface="Twinkl" pitchFamily="2"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rgbClr val="1C1C1C"/>
                </a:solidFill>
                <a:latin typeface="Twinkl" pitchFamily="50" charset="0"/>
                <a:ea typeface="Twinkl" pitchFamily="2"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2800" dirty="0"/>
              <a:t>I can …</a:t>
            </a:r>
          </a:p>
          <a:p>
            <a:r>
              <a:rPr lang="en-GB" sz="2800" dirty="0"/>
              <a:t>Differentiate between Civil and Criminal Cases</a:t>
            </a:r>
          </a:p>
          <a:p>
            <a:r>
              <a:rPr lang="en-GB" sz="2800" dirty="0"/>
              <a:t>Describe Court procedures</a:t>
            </a:r>
          </a:p>
          <a:p>
            <a:r>
              <a:rPr lang="en-GB" sz="2800" dirty="0"/>
              <a:t>Outline the rule of evidence</a:t>
            </a:r>
          </a:p>
        </p:txBody>
      </p:sp>
    </p:spTree>
    <p:extLst>
      <p:ext uri="{BB962C8B-B14F-4D97-AF65-F5344CB8AC3E}">
        <p14:creationId xmlns:p14="http://schemas.microsoft.com/office/powerpoint/2010/main" val="119962194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0807585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4823669" y="1544749"/>
            <a:ext cx="3655313" cy="4526981"/>
          </a:xfrm>
          <a:prstGeom prst="rect">
            <a:avLst/>
          </a:prstGeom>
          <a:solidFill>
            <a:srgbClr val="00649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algn="ctr"/>
            <a:r>
              <a:rPr lang="en-GB" sz="2800" dirty="0"/>
              <a:t>In order to carry out their role of resolving disputes and making judgements, courts need to listen to all the evidence presented in the case, decide on the case, and then come to a decision.</a:t>
            </a:r>
          </a:p>
        </p:txBody>
      </p:sp>
      <p:sp>
        <p:nvSpPr>
          <p:cNvPr id="21" name="Title 20"/>
          <p:cNvSpPr>
            <a:spLocks noGrp="1"/>
          </p:cNvSpPr>
          <p:nvPr>
            <p:ph type="title"/>
          </p:nvPr>
        </p:nvSpPr>
        <p:spPr/>
        <p:txBody>
          <a:bodyPr/>
          <a:lstStyle/>
          <a:p>
            <a:r>
              <a:rPr lang="en-GB" sz="3600" dirty="0">
                <a:latin typeface="+mn-lt"/>
              </a:rPr>
              <a:t>Courts’ Procedures</a:t>
            </a:r>
          </a:p>
        </p:txBody>
      </p:sp>
      <p:pic>
        <p:nvPicPr>
          <p:cNvPr id="4" name="Picture 3">
            <a:extLst>
              <a:ext uri="{FF2B5EF4-FFF2-40B4-BE49-F238E27FC236}">
                <a16:creationId xmlns:a16="http://schemas.microsoft.com/office/drawing/2014/main" id="{4238695A-AFF8-4160-BB22-AC79BE89F33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12038" y="1473201"/>
            <a:ext cx="3511631" cy="4682175"/>
          </a:xfrm>
          <a:prstGeom prst="rect">
            <a:avLst/>
          </a:prstGeom>
          <a:ln w="38100">
            <a:solidFill>
              <a:srgbClr val="00649C"/>
            </a:solidFill>
          </a:ln>
        </p:spPr>
      </p:pic>
      <p:pic>
        <p:nvPicPr>
          <p:cNvPr id="5" name="Graphic 4" descr="Ear">
            <a:extLst>
              <a:ext uri="{FF2B5EF4-FFF2-40B4-BE49-F238E27FC236}">
                <a16:creationId xmlns:a16="http://schemas.microsoft.com/office/drawing/2014/main" id="{7FADF590-63BE-41D7-8A37-F658E059902D}"/>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 xmlns:asvg="http://schemas.microsoft.com/office/drawing/2016/SVG/main" r:embed="rId5"/>
              </a:ext>
            </a:extLst>
          </a:blip>
          <a:stretch>
            <a:fillRect/>
          </a:stretch>
        </p:blipFill>
        <p:spPr>
          <a:xfrm>
            <a:off x="7907312" y="395249"/>
            <a:ext cx="914400" cy="914400"/>
          </a:xfrm>
          <a:prstGeom prst="rect">
            <a:avLst/>
          </a:prstGeom>
        </p:spPr>
      </p:pic>
    </p:spTree>
    <p:extLst>
      <p:ext uri="{BB962C8B-B14F-4D97-AF65-F5344CB8AC3E}">
        <p14:creationId xmlns:p14="http://schemas.microsoft.com/office/powerpoint/2010/main" val="1286237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4D2972-8DEA-4C03-A07E-587A066D5A68}"/>
              </a:ext>
            </a:extLst>
          </p:cNvPr>
          <p:cNvSpPr>
            <a:spLocks noGrp="1"/>
          </p:cNvSpPr>
          <p:nvPr>
            <p:ph type="title"/>
          </p:nvPr>
        </p:nvSpPr>
        <p:spPr/>
        <p:txBody>
          <a:bodyPr/>
          <a:lstStyle/>
          <a:p>
            <a:r>
              <a:rPr lang="en-GB" dirty="0"/>
              <a:t>Statute Law &amp; Common Law </a:t>
            </a:r>
            <a:endParaRPr lang="en-AU" dirty="0"/>
          </a:p>
        </p:txBody>
      </p:sp>
      <p:sp>
        <p:nvSpPr>
          <p:cNvPr id="4" name="TextBox 3">
            <a:extLst>
              <a:ext uri="{FF2B5EF4-FFF2-40B4-BE49-F238E27FC236}">
                <a16:creationId xmlns:a16="http://schemas.microsoft.com/office/drawing/2014/main" id="{E1A94805-F236-44B5-B879-3A01AA543CA3}"/>
              </a:ext>
            </a:extLst>
          </p:cNvPr>
          <p:cNvSpPr txBox="1"/>
          <p:nvPr/>
        </p:nvSpPr>
        <p:spPr>
          <a:xfrm>
            <a:off x="924316" y="1888837"/>
            <a:ext cx="7285838" cy="3785652"/>
          </a:xfrm>
          <a:prstGeom prst="rect">
            <a:avLst/>
          </a:prstGeom>
          <a:noFill/>
        </p:spPr>
        <p:txBody>
          <a:bodyPr wrap="square">
            <a:spAutoFit/>
          </a:bodyPr>
          <a:lstStyle/>
          <a:p>
            <a:r>
              <a:rPr lang="en-GB" sz="2400" dirty="0"/>
              <a:t>In Australia, most laws are made by parliament. In fact the main role of the state and federal parliaments is to make laws. This form of legislation is referred to as </a:t>
            </a:r>
            <a:r>
              <a:rPr lang="en-GB" sz="2400" b="1" dirty="0"/>
              <a:t>Statute law.</a:t>
            </a:r>
          </a:p>
          <a:p>
            <a:endParaRPr lang="en-GB" sz="2400" dirty="0"/>
          </a:p>
          <a:p>
            <a:r>
              <a:rPr lang="en-GB" sz="2400" dirty="0"/>
              <a:t>Courts also have an important role in the law making process. Sometimes courts are faced with cases where there is no existing law that is appropriate to apply. In these cases, judges must create new law, known as </a:t>
            </a:r>
            <a:r>
              <a:rPr lang="en-GB" sz="2400" b="1" dirty="0"/>
              <a:t>common law.</a:t>
            </a:r>
          </a:p>
        </p:txBody>
      </p:sp>
      <p:pic>
        <p:nvPicPr>
          <p:cNvPr id="3" name="Graphic 2" descr="Ear">
            <a:extLst>
              <a:ext uri="{FF2B5EF4-FFF2-40B4-BE49-F238E27FC236}">
                <a16:creationId xmlns:a16="http://schemas.microsoft.com/office/drawing/2014/main" id="{32927060-1550-4415-9728-6AE7817B8F7B}"/>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 xmlns:asvg="http://schemas.microsoft.com/office/drawing/2016/SVG/main" r:embed="rId4"/>
              </a:ext>
            </a:extLst>
          </a:blip>
          <a:stretch>
            <a:fillRect/>
          </a:stretch>
        </p:blipFill>
        <p:spPr>
          <a:xfrm>
            <a:off x="7907312" y="395249"/>
            <a:ext cx="914400" cy="914400"/>
          </a:xfrm>
          <a:prstGeom prst="rect">
            <a:avLst/>
          </a:prstGeom>
        </p:spPr>
      </p:pic>
    </p:spTree>
    <p:extLst>
      <p:ext uri="{BB962C8B-B14F-4D97-AF65-F5344CB8AC3E}">
        <p14:creationId xmlns:p14="http://schemas.microsoft.com/office/powerpoint/2010/main" val="5586385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CE848F-B0F1-4E5F-88DD-EB342C6F87C2}"/>
              </a:ext>
            </a:extLst>
          </p:cNvPr>
          <p:cNvSpPr>
            <a:spLocks noGrp="1"/>
          </p:cNvSpPr>
          <p:nvPr>
            <p:ph type="title"/>
          </p:nvPr>
        </p:nvSpPr>
        <p:spPr/>
        <p:txBody>
          <a:bodyPr/>
          <a:lstStyle/>
          <a:p>
            <a:r>
              <a:rPr lang="en-AU" dirty="0"/>
              <a:t>Watch the video</a:t>
            </a:r>
          </a:p>
        </p:txBody>
      </p:sp>
      <p:pic>
        <p:nvPicPr>
          <p:cNvPr id="4" name="Graphic 3" descr="Presentation with media">
            <a:hlinkClick r:id="rId3"/>
            <a:extLst>
              <a:ext uri="{FF2B5EF4-FFF2-40B4-BE49-F238E27FC236}">
                <a16:creationId xmlns:a16="http://schemas.microsoft.com/office/drawing/2014/main" id="{9B95B220-0C8F-4462-A915-A75969F587DB}"/>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 xmlns:asvg="http://schemas.microsoft.com/office/drawing/2016/SVG/main" r:embed="rId5"/>
              </a:ext>
            </a:extLst>
          </a:blip>
          <a:stretch>
            <a:fillRect/>
          </a:stretch>
        </p:blipFill>
        <p:spPr>
          <a:xfrm>
            <a:off x="3350029" y="4617721"/>
            <a:ext cx="2443942" cy="2443942"/>
          </a:xfrm>
          <a:prstGeom prst="rect">
            <a:avLst/>
          </a:prstGeom>
        </p:spPr>
      </p:pic>
      <p:pic>
        <p:nvPicPr>
          <p:cNvPr id="5" name="Picture 4">
            <a:extLst>
              <a:ext uri="{FF2B5EF4-FFF2-40B4-BE49-F238E27FC236}">
                <a16:creationId xmlns:a16="http://schemas.microsoft.com/office/drawing/2014/main" id="{9C161609-68C5-45C0-8879-0EA2C027C99D}"/>
              </a:ext>
            </a:extLst>
          </p:cNvPr>
          <p:cNvPicPr>
            <a:picLocks noChangeAspect="1"/>
          </p:cNvPicPr>
          <p:nvPr/>
        </p:nvPicPr>
        <p:blipFill>
          <a:blip r:embed="rId6"/>
          <a:stretch>
            <a:fillRect/>
          </a:stretch>
        </p:blipFill>
        <p:spPr>
          <a:xfrm>
            <a:off x="3257547" y="1473201"/>
            <a:ext cx="2619375" cy="3352800"/>
          </a:xfrm>
          <a:prstGeom prst="rect">
            <a:avLst/>
          </a:prstGeom>
        </p:spPr>
      </p:pic>
    </p:spTree>
    <p:extLst>
      <p:ext uri="{BB962C8B-B14F-4D97-AF65-F5344CB8AC3E}">
        <p14:creationId xmlns:p14="http://schemas.microsoft.com/office/powerpoint/2010/main" val="328138447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BB0B32-7D4B-4D85-BCCE-DFC5A02AF95A}"/>
              </a:ext>
            </a:extLst>
          </p:cNvPr>
          <p:cNvSpPr>
            <a:spLocks noGrp="1"/>
          </p:cNvSpPr>
          <p:nvPr>
            <p:ph type="title"/>
          </p:nvPr>
        </p:nvSpPr>
        <p:spPr/>
        <p:txBody>
          <a:bodyPr/>
          <a:lstStyle/>
          <a:p>
            <a:r>
              <a:rPr lang="en-AU" dirty="0"/>
              <a:t>Activity Sheet</a:t>
            </a:r>
          </a:p>
        </p:txBody>
      </p:sp>
      <p:sp>
        <p:nvSpPr>
          <p:cNvPr id="3" name="TextBox 2">
            <a:extLst>
              <a:ext uri="{FF2B5EF4-FFF2-40B4-BE49-F238E27FC236}">
                <a16:creationId xmlns:a16="http://schemas.microsoft.com/office/drawing/2014/main" id="{1F82F49D-F115-4888-88C8-7249EA7CD44A}"/>
              </a:ext>
            </a:extLst>
          </p:cNvPr>
          <p:cNvSpPr txBox="1"/>
          <p:nvPr/>
        </p:nvSpPr>
        <p:spPr>
          <a:xfrm>
            <a:off x="881150" y="2044931"/>
            <a:ext cx="3241146" cy="2492990"/>
          </a:xfrm>
          <a:prstGeom prst="rect">
            <a:avLst/>
          </a:prstGeom>
          <a:noFill/>
        </p:spPr>
        <p:txBody>
          <a:bodyPr wrap="square" rtlCol="0">
            <a:spAutoFit/>
          </a:bodyPr>
          <a:lstStyle/>
          <a:p>
            <a:r>
              <a:rPr lang="en-AU" sz="2600" dirty="0"/>
              <a:t>Make notes on the Key Terms used in Common Law on the following slide in Activity 1 on your activity sheet.</a:t>
            </a:r>
          </a:p>
        </p:txBody>
      </p:sp>
      <p:pic>
        <p:nvPicPr>
          <p:cNvPr id="4" name="Picture 3">
            <a:extLst>
              <a:ext uri="{FF2B5EF4-FFF2-40B4-BE49-F238E27FC236}">
                <a16:creationId xmlns:a16="http://schemas.microsoft.com/office/drawing/2014/main" id="{4E295F06-DD21-4BF9-991E-EFDB3BB22245}"/>
              </a:ext>
            </a:extLst>
          </p:cNvPr>
          <p:cNvPicPr>
            <a:picLocks noChangeAspect="1"/>
          </p:cNvPicPr>
          <p:nvPr/>
        </p:nvPicPr>
        <p:blipFill>
          <a:blip r:embed="rId2"/>
          <a:stretch>
            <a:fillRect/>
          </a:stretch>
        </p:blipFill>
        <p:spPr>
          <a:xfrm rot="1531006">
            <a:off x="3986827" y="1936357"/>
            <a:ext cx="3142904" cy="4383524"/>
          </a:xfrm>
          <a:prstGeom prst="rect">
            <a:avLst/>
          </a:prstGeom>
          <a:ln>
            <a:solidFill>
              <a:schemeClr val="tx1"/>
            </a:solidFill>
          </a:ln>
        </p:spPr>
      </p:pic>
      <p:grpSp>
        <p:nvGrpSpPr>
          <p:cNvPr id="8" name="Group 7">
            <a:extLst>
              <a:ext uri="{FF2B5EF4-FFF2-40B4-BE49-F238E27FC236}">
                <a16:creationId xmlns:a16="http://schemas.microsoft.com/office/drawing/2014/main" id="{B4A1C683-2127-43A4-950E-475CF66193D6}"/>
              </a:ext>
            </a:extLst>
          </p:cNvPr>
          <p:cNvGrpSpPr/>
          <p:nvPr/>
        </p:nvGrpSpPr>
        <p:grpSpPr>
          <a:xfrm>
            <a:off x="7637491" y="387466"/>
            <a:ext cx="1131759" cy="1456061"/>
            <a:chOff x="7637491" y="387466"/>
            <a:chExt cx="1131759" cy="1456061"/>
          </a:xfrm>
        </p:grpSpPr>
        <p:pic>
          <p:nvPicPr>
            <p:cNvPr id="6" name="Graphic 5" descr="Stopwatch">
              <a:extLst>
                <a:ext uri="{FF2B5EF4-FFF2-40B4-BE49-F238E27FC236}">
                  <a16:creationId xmlns:a16="http://schemas.microsoft.com/office/drawing/2014/main" id="{1FC860AE-1792-4913-95D6-D56E4EB5CB8B}"/>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 xmlns:asvg="http://schemas.microsoft.com/office/drawing/2016/SVG/main" r:embed="rId4"/>
                </a:ext>
              </a:extLst>
            </a:blip>
            <a:stretch>
              <a:fillRect/>
            </a:stretch>
          </p:blipFill>
          <p:spPr>
            <a:xfrm>
              <a:off x="7772402" y="387466"/>
              <a:ext cx="914400" cy="914400"/>
            </a:xfrm>
            <a:prstGeom prst="rect">
              <a:avLst/>
            </a:prstGeom>
          </p:spPr>
        </p:pic>
        <p:sp>
          <p:nvSpPr>
            <p:cNvPr id="7" name="TextBox 6">
              <a:extLst>
                <a:ext uri="{FF2B5EF4-FFF2-40B4-BE49-F238E27FC236}">
                  <a16:creationId xmlns:a16="http://schemas.microsoft.com/office/drawing/2014/main" id="{811AE483-23D0-499B-8CFF-430B9F6CA735}"/>
                </a:ext>
              </a:extLst>
            </p:cNvPr>
            <p:cNvSpPr txBox="1"/>
            <p:nvPr/>
          </p:nvSpPr>
          <p:spPr>
            <a:xfrm>
              <a:off x="7637491" y="1197196"/>
              <a:ext cx="1131759" cy="646331"/>
            </a:xfrm>
            <a:prstGeom prst="rect">
              <a:avLst/>
            </a:prstGeom>
            <a:noFill/>
          </p:spPr>
          <p:txBody>
            <a:bodyPr wrap="square" rtlCol="0">
              <a:spAutoFit/>
            </a:bodyPr>
            <a:lstStyle/>
            <a:p>
              <a:r>
                <a:rPr lang="en-AU" b="1" dirty="0"/>
                <a:t>5 minute</a:t>
              </a:r>
            </a:p>
            <a:p>
              <a:pPr algn="ctr"/>
              <a:r>
                <a:rPr lang="en-AU" b="1" dirty="0"/>
                <a:t>Task</a:t>
              </a:r>
            </a:p>
          </p:txBody>
        </p:sp>
      </p:grpSp>
    </p:spTree>
    <p:extLst>
      <p:ext uri="{BB962C8B-B14F-4D97-AF65-F5344CB8AC3E}">
        <p14:creationId xmlns:p14="http://schemas.microsoft.com/office/powerpoint/2010/main" val="196327006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086293-491A-403A-872D-073908BD9630}"/>
              </a:ext>
            </a:extLst>
          </p:cNvPr>
          <p:cNvSpPr>
            <a:spLocks noGrp="1"/>
          </p:cNvSpPr>
          <p:nvPr>
            <p:ph type="title"/>
          </p:nvPr>
        </p:nvSpPr>
        <p:spPr/>
        <p:txBody>
          <a:bodyPr/>
          <a:lstStyle/>
          <a:p>
            <a:r>
              <a:rPr lang="en-AU" dirty="0"/>
              <a:t>Key Terms used in Common Law</a:t>
            </a:r>
          </a:p>
        </p:txBody>
      </p:sp>
      <p:graphicFrame>
        <p:nvGraphicFramePr>
          <p:cNvPr id="3" name="Table 3">
            <a:extLst>
              <a:ext uri="{FF2B5EF4-FFF2-40B4-BE49-F238E27FC236}">
                <a16:creationId xmlns:a16="http://schemas.microsoft.com/office/drawing/2014/main" id="{CC19E64E-7800-4B2E-AA20-3C5950883848}"/>
              </a:ext>
            </a:extLst>
          </p:cNvPr>
          <p:cNvGraphicFramePr>
            <a:graphicFrameLocks noGrp="1"/>
          </p:cNvGraphicFramePr>
          <p:nvPr>
            <p:extLst>
              <p:ext uri="{D42A27DB-BD31-4B8C-83A1-F6EECF244321}">
                <p14:modId xmlns:p14="http://schemas.microsoft.com/office/powerpoint/2010/main" val="515114437"/>
              </p:ext>
            </p:extLst>
          </p:nvPr>
        </p:nvGraphicFramePr>
        <p:xfrm>
          <a:off x="466727" y="1473201"/>
          <a:ext cx="8210546" cy="4831080"/>
        </p:xfrm>
        <a:graphic>
          <a:graphicData uri="http://schemas.openxmlformats.org/drawingml/2006/table">
            <a:tbl>
              <a:tblPr firstRow="1" bandRow="1">
                <a:tableStyleId>{5940675A-B579-460E-94D1-54222C63F5DA}</a:tableStyleId>
              </a:tblPr>
              <a:tblGrid>
                <a:gridCol w="1510588">
                  <a:extLst>
                    <a:ext uri="{9D8B030D-6E8A-4147-A177-3AD203B41FA5}">
                      <a16:colId xmlns:a16="http://schemas.microsoft.com/office/drawing/2014/main" val="2317265699"/>
                    </a:ext>
                  </a:extLst>
                </a:gridCol>
                <a:gridCol w="6699958">
                  <a:extLst>
                    <a:ext uri="{9D8B030D-6E8A-4147-A177-3AD203B41FA5}">
                      <a16:colId xmlns:a16="http://schemas.microsoft.com/office/drawing/2014/main" val="3968144974"/>
                    </a:ext>
                  </a:extLst>
                </a:gridCol>
              </a:tblGrid>
              <a:tr h="370840">
                <a:tc>
                  <a:txBody>
                    <a:bodyPr/>
                    <a:lstStyle/>
                    <a:p>
                      <a:r>
                        <a:rPr lang="en-AU" sz="2300" b="1" dirty="0"/>
                        <a:t>Precedent</a:t>
                      </a:r>
                    </a:p>
                  </a:txBody>
                  <a:tcPr>
                    <a:solidFill>
                      <a:schemeClr val="accent3">
                        <a:lumMod val="20000"/>
                        <a:lumOff val="80000"/>
                      </a:schemeClr>
                    </a:solidFill>
                  </a:tcPr>
                </a:tc>
                <a:tc>
                  <a:txBody>
                    <a:bodyPr/>
                    <a:lstStyle/>
                    <a:p>
                      <a:r>
                        <a:rPr lang="en-AU" sz="2300" dirty="0"/>
                        <a:t>A law or rule that other courts must use when deciding on cases with similar circumstances or facts.</a:t>
                      </a:r>
                    </a:p>
                  </a:txBody>
                  <a:tcPr>
                    <a:solidFill>
                      <a:schemeClr val="accent3">
                        <a:lumMod val="20000"/>
                        <a:lumOff val="80000"/>
                      </a:schemeClr>
                    </a:solidFill>
                  </a:tcPr>
                </a:tc>
                <a:extLst>
                  <a:ext uri="{0D108BD9-81ED-4DB2-BD59-A6C34878D82A}">
                    <a16:rowId xmlns:a16="http://schemas.microsoft.com/office/drawing/2014/main" val="1351718856"/>
                  </a:ext>
                </a:extLst>
              </a:tr>
              <a:tr h="370840">
                <a:tc>
                  <a:txBody>
                    <a:bodyPr/>
                    <a:lstStyle/>
                    <a:p>
                      <a:r>
                        <a:rPr lang="en-AU" sz="2300" b="1" dirty="0"/>
                        <a:t>binding precedent </a:t>
                      </a:r>
                    </a:p>
                  </a:txBody>
                  <a:tcPr>
                    <a:solidFill>
                      <a:schemeClr val="accent3">
                        <a:lumMod val="40000"/>
                        <a:lumOff val="60000"/>
                      </a:schemeClr>
                    </a:solidFill>
                  </a:tcPr>
                </a:tc>
                <a:tc>
                  <a:txBody>
                    <a:bodyPr/>
                    <a:lstStyle/>
                    <a:p>
                      <a:r>
                        <a:rPr lang="en-AU" sz="2300" dirty="0"/>
                        <a:t>all inferior courts are bound to follow the new precedent </a:t>
                      </a:r>
                      <a:r>
                        <a:rPr lang="en-AU" sz="2300" dirty="0" smtClean="0"/>
                        <a:t>e.g. </a:t>
                      </a:r>
                      <a:r>
                        <a:rPr lang="en-AU" sz="2300" dirty="0"/>
                        <a:t>if the High Court sets the </a:t>
                      </a:r>
                      <a:r>
                        <a:rPr lang="en-AU" sz="2300" dirty="0" smtClean="0"/>
                        <a:t>precedent </a:t>
                      </a:r>
                      <a:r>
                        <a:rPr lang="en-AU" sz="2300" dirty="0"/>
                        <a:t>all other courts in Australia must follow it.</a:t>
                      </a:r>
                    </a:p>
                  </a:txBody>
                  <a:tcPr>
                    <a:solidFill>
                      <a:schemeClr val="accent3">
                        <a:lumMod val="40000"/>
                        <a:lumOff val="60000"/>
                      </a:schemeClr>
                    </a:solidFill>
                  </a:tcPr>
                </a:tc>
                <a:extLst>
                  <a:ext uri="{0D108BD9-81ED-4DB2-BD59-A6C34878D82A}">
                    <a16:rowId xmlns:a16="http://schemas.microsoft.com/office/drawing/2014/main" val="137513446"/>
                  </a:ext>
                </a:extLst>
              </a:tr>
              <a:tr h="370840">
                <a:tc>
                  <a:txBody>
                    <a:bodyPr/>
                    <a:lstStyle/>
                    <a:p>
                      <a:r>
                        <a:rPr lang="en-AU" sz="2300" b="1" dirty="0"/>
                        <a:t>Ratio decidendi </a:t>
                      </a:r>
                    </a:p>
                  </a:txBody>
                  <a:tcPr>
                    <a:solidFill>
                      <a:schemeClr val="accent3">
                        <a:lumMod val="20000"/>
                        <a:lumOff val="80000"/>
                      </a:schemeClr>
                    </a:solidFill>
                  </a:tcPr>
                </a:tc>
                <a:tc>
                  <a:txBody>
                    <a:bodyPr/>
                    <a:lstStyle/>
                    <a:p>
                      <a:r>
                        <a:rPr lang="en-AU" sz="2300" dirty="0"/>
                        <a:t>when using a precedent previously set it is important for courts to look at exactly how and why the particular court that set the precedent came to reach that decision this helped the court understand the reason behind the judgement which is that it's to their own cases as appropriate.</a:t>
                      </a:r>
                    </a:p>
                  </a:txBody>
                  <a:tcPr>
                    <a:solidFill>
                      <a:schemeClr val="accent3">
                        <a:lumMod val="20000"/>
                        <a:lumOff val="80000"/>
                      </a:schemeClr>
                    </a:solidFill>
                  </a:tcPr>
                </a:tc>
                <a:extLst>
                  <a:ext uri="{0D108BD9-81ED-4DB2-BD59-A6C34878D82A}">
                    <a16:rowId xmlns:a16="http://schemas.microsoft.com/office/drawing/2014/main" val="2076473815"/>
                  </a:ext>
                </a:extLst>
              </a:tr>
            </a:tbl>
          </a:graphicData>
        </a:graphic>
      </p:graphicFrame>
    </p:spTree>
    <p:extLst>
      <p:ext uri="{BB962C8B-B14F-4D97-AF65-F5344CB8AC3E}">
        <p14:creationId xmlns:p14="http://schemas.microsoft.com/office/powerpoint/2010/main" val="374044928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hlinkClick r:id="rId3"/>
            <a:extLst>
              <a:ext uri="{FF2B5EF4-FFF2-40B4-BE49-F238E27FC236}">
                <a16:creationId xmlns:a16="http://schemas.microsoft.com/office/drawing/2014/main" id="{DEA0058E-0397-4F83-9DF7-F4E56408CE53}"/>
              </a:ext>
            </a:extLst>
          </p:cNvPr>
          <p:cNvPicPr>
            <a:picLocks noChangeAspect="1"/>
          </p:cNvPicPr>
          <p:nvPr/>
        </p:nvPicPr>
        <p:blipFill>
          <a:blip r:embed="rId4"/>
          <a:stretch>
            <a:fillRect/>
          </a:stretch>
        </p:blipFill>
        <p:spPr>
          <a:xfrm>
            <a:off x="1653408" y="1106622"/>
            <a:ext cx="5803931" cy="2787199"/>
          </a:xfrm>
          <a:prstGeom prst="rect">
            <a:avLst/>
          </a:prstGeom>
        </p:spPr>
      </p:pic>
      <p:sp>
        <p:nvSpPr>
          <p:cNvPr id="2" name="Title 1">
            <a:extLst>
              <a:ext uri="{FF2B5EF4-FFF2-40B4-BE49-F238E27FC236}">
                <a16:creationId xmlns:a16="http://schemas.microsoft.com/office/drawing/2014/main" id="{0E39C2A6-BDB1-4D50-9FA1-2C5407174787}"/>
              </a:ext>
            </a:extLst>
          </p:cNvPr>
          <p:cNvSpPr>
            <a:spLocks noGrp="1"/>
          </p:cNvSpPr>
          <p:nvPr>
            <p:ph type="title"/>
          </p:nvPr>
        </p:nvSpPr>
        <p:spPr>
          <a:xfrm>
            <a:off x="457198" y="478895"/>
            <a:ext cx="8220075" cy="1278760"/>
          </a:xfrm>
        </p:spPr>
        <p:txBody>
          <a:bodyPr/>
          <a:lstStyle/>
          <a:p>
            <a:r>
              <a:rPr lang="en-AU" dirty="0"/>
              <a:t>Donoghue v Stevenson</a:t>
            </a:r>
          </a:p>
        </p:txBody>
      </p:sp>
      <p:pic>
        <p:nvPicPr>
          <p:cNvPr id="5" name="Graphic 4" descr="Presentation with media">
            <a:hlinkClick r:id="rId3"/>
            <a:extLst>
              <a:ext uri="{FF2B5EF4-FFF2-40B4-BE49-F238E27FC236}">
                <a16:creationId xmlns:a16="http://schemas.microsoft.com/office/drawing/2014/main" id="{829334BD-68A6-462B-8DC0-9694F3F7150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 xmlns:asvg="http://schemas.microsoft.com/office/drawing/2016/SVG/main" r:embed="rId6"/>
              </a:ext>
            </a:extLst>
          </a:blip>
          <a:stretch>
            <a:fillRect/>
          </a:stretch>
        </p:blipFill>
        <p:spPr>
          <a:xfrm>
            <a:off x="3350029" y="4617721"/>
            <a:ext cx="2443942" cy="2443942"/>
          </a:xfrm>
          <a:prstGeom prst="rect">
            <a:avLst/>
          </a:prstGeom>
        </p:spPr>
      </p:pic>
      <p:sp>
        <p:nvSpPr>
          <p:cNvPr id="6" name="TextBox 5">
            <a:extLst>
              <a:ext uri="{FF2B5EF4-FFF2-40B4-BE49-F238E27FC236}">
                <a16:creationId xmlns:a16="http://schemas.microsoft.com/office/drawing/2014/main" id="{0C2C1E43-4DD6-478E-B9FA-8D9C9873CD6E}"/>
              </a:ext>
            </a:extLst>
          </p:cNvPr>
          <p:cNvSpPr txBox="1"/>
          <p:nvPr/>
        </p:nvSpPr>
        <p:spPr>
          <a:xfrm>
            <a:off x="635315" y="4055716"/>
            <a:ext cx="7863840" cy="707886"/>
          </a:xfrm>
          <a:prstGeom prst="rect">
            <a:avLst/>
          </a:prstGeom>
          <a:noFill/>
        </p:spPr>
        <p:txBody>
          <a:bodyPr wrap="square" rtlCol="0">
            <a:spAutoFit/>
          </a:bodyPr>
          <a:lstStyle/>
          <a:p>
            <a:pPr algn="ctr"/>
            <a:r>
              <a:rPr lang="en-AU" sz="2000" b="1" dirty="0"/>
              <a:t>Watch the video to see example of precedent in this famous case. Then complete Activity 2.</a:t>
            </a:r>
          </a:p>
        </p:txBody>
      </p:sp>
      <p:grpSp>
        <p:nvGrpSpPr>
          <p:cNvPr id="7" name="Group 6">
            <a:extLst>
              <a:ext uri="{FF2B5EF4-FFF2-40B4-BE49-F238E27FC236}">
                <a16:creationId xmlns:a16="http://schemas.microsoft.com/office/drawing/2014/main" id="{C7FF3D93-15E2-4B15-BEF1-2F66AE58D521}"/>
              </a:ext>
            </a:extLst>
          </p:cNvPr>
          <p:cNvGrpSpPr/>
          <p:nvPr/>
        </p:nvGrpSpPr>
        <p:grpSpPr>
          <a:xfrm>
            <a:off x="7637491" y="387466"/>
            <a:ext cx="1131759" cy="1456061"/>
            <a:chOff x="7637491" y="387466"/>
            <a:chExt cx="1131759" cy="1456061"/>
          </a:xfrm>
        </p:grpSpPr>
        <p:pic>
          <p:nvPicPr>
            <p:cNvPr id="8" name="Graphic 7" descr="Stopwatch">
              <a:extLst>
                <a:ext uri="{FF2B5EF4-FFF2-40B4-BE49-F238E27FC236}">
                  <a16:creationId xmlns:a16="http://schemas.microsoft.com/office/drawing/2014/main" id="{CC8F50BF-06ED-4446-848E-9B0C1845F0B8}"/>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 xmlns:asvg="http://schemas.microsoft.com/office/drawing/2016/SVG/main" r:embed="rId8"/>
                </a:ext>
              </a:extLst>
            </a:blip>
            <a:stretch>
              <a:fillRect/>
            </a:stretch>
          </p:blipFill>
          <p:spPr>
            <a:xfrm>
              <a:off x="7772402" y="387466"/>
              <a:ext cx="914400" cy="914400"/>
            </a:xfrm>
            <a:prstGeom prst="rect">
              <a:avLst/>
            </a:prstGeom>
          </p:spPr>
        </p:pic>
        <p:sp>
          <p:nvSpPr>
            <p:cNvPr id="9" name="TextBox 8">
              <a:extLst>
                <a:ext uri="{FF2B5EF4-FFF2-40B4-BE49-F238E27FC236}">
                  <a16:creationId xmlns:a16="http://schemas.microsoft.com/office/drawing/2014/main" id="{F18C0660-A94F-4416-9E73-B517213A71FB}"/>
                </a:ext>
              </a:extLst>
            </p:cNvPr>
            <p:cNvSpPr txBox="1"/>
            <p:nvPr/>
          </p:nvSpPr>
          <p:spPr>
            <a:xfrm>
              <a:off x="7637491" y="1197196"/>
              <a:ext cx="1131759" cy="646331"/>
            </a:xfrm>
            <a:prstGeom prst="rect">
              <a:avLst/>
            </a:prstGeom>
            <a:noFill/>
          </p:spPr>
          <p:txBody>
            <a:bodyPr wrap="square" rtlCol="0">
              <a:spAutoFit/>
            </a:bodyPr>
            <a:lstStyle/>
            <a:p>
              <a:r>
                <a:rPr lang="en-AU" b="1" dirty="0"/>
                <a:t>5 minute</a:t>
              </a:r>
            </a:p>
            <a:p>
              <a:pPr algn="ctr"/>
              <a:r>
                <a:rPr lang="en-AU" b="1" dirty="0"/>
                <a:t>Task</a:t>
              </a:r>
            </a:p>
          </p:txBody>
        </p:sp>
      </p:grpSp>
    </p:spTree>
    <p:extLst>
      <p:ext uri="{BB962C8B-B14F-4D97-AF65-F5344CB8AC3E}">
        <p14:creationId xmlns:p14="http://schemas.microsoft.com/office/powerpoint/2010/main" val="132818531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Neighbour Principle</a:t>
            </a:r>
            <a:endParaRPr lang="en-AU" dirty="0"/>
          </a:p>
        </p:txBody>
      </p:sp>
      <p:sp>
        <p:nvSpPr>
          <p:cNvPr id="3" name="Rectangle 2"/>
          <p:cNvSpPr/>
          <p:nvPr/>
        </p:nvSpPr>
        <p:spPr>
          <a:xfrm>
            <a:off x="1001486" y="1653178"/>
            <a:ext cx="4572000" cy="1323439"/>
          </a:xfrm>
          <a:prstGeom prst="rect">
            <a:avLst/>
          </a:prstGeom>
        </p:spPr>
        <p:txBody>
          <a:bodyPr>
            <a:spAutoFit/>
          </a:bodyPr>
          <a:lstStyle/>
          <a:p>
            <a:r>
              <a:rPr lang="en-AU" sz="2000" dirty="0">
                <a:solidFill>
                  <a:srgbClr val="202124"/>
                </a:solidFill>
                <a:latin typeface="arial" panose="020B0604020202020204" pitchFamily="34" charset="0"/>
              </a:rPr>
              <a:t>“You must take reasonable care to avoid acts or omissions which you can reasonably foresee would be likely to injure your </a:t>
            </a:r>
            <a:r>
              <a:rPr lang="en-AU" sz="2000" b="1" dirty="0">
                <a:solidFill>
                  <a:srgbClr val="202124"/>
                </a:solidFill>
                <a:latin typeface="arial" panose="020B0604020202020204" pitchFamily="34" charset="0"/>
              </a:rPr>
              <a:t>neighbour</a:t>
            </a:r>
            <a:r>
              <a:rPr lang="en-AU" sz="2000" dirty="0" smtClean="0">
                <a:solidFill>
                  <a:srgbClr val="202124"/>
                </a:solidFill>
                <a:latin typeface="arial" panose="020B0604020202020204" pitchFamily="34" charset="0"/>
              </a:rPr>
              <a:t>.”</a:t>
            </a:r>
            <a:endParaRPr lang="en-AU" sz="2000" dirty="0"/>
          </a:p>
        </p:txBody>
      </p:sp>
      <p:sp>
        <p:nvSpPr>
          <p:cNvPr id="4" name="Rectangle 3"/>
          <p:cNvSpPr/>
          <p:nvPr/>
        </p:nvSpPr>
        <p:spPr>
          <a:xfrm>
            <a:off x="3755572" y="3763166"/>
            <a:ext cx="4572000" cy="1631216"/>
          </a:xfrm>
          <a:prstGeom prst="rect">
            <a:avLst/>
          </a:prstGeom>
        </p:spPr>
        <p:txBody>
          <a:bodyPr>
            <a:spAutoFit/>
          </a:bodyPr>
          <a:lstStyle/>
          <a:p>
            <a:r>
              <a:rPr lang="en-AU" sz="2000" dirty="0">
                <a:solidFill>
                  <a:srgbClr val="202124"/>
                </a:solidFill>
                <a:latin typeface="arial" panose="020B0604020202020204" pitchFamily="34" charset="0"/>
              </a:rPr>
              <a:t>Manufacturers have a legal </a:t>
            </a:r>
            <a:r>
              <a:rPr lang="en-AU" sz="2000" b="1" dirty="0">
                <a:solidFill>
                  <a:srgbClr val="202124"/>
                </a:solidFill>
                <a:latin typeface="arial" panose="020B0604020202020204" pitchFamily="34" charset="0"/>
              </a:rPr>
              <a:t>duty of care</a:t>
            </a:r>
            <a:r>
              <a:rPr lang="en-AU" sz="2000" dirty="0">
                <a:solidFill>
                  <a:srgbClr val="202124"/>
                </a:solidFill>
                <a:latin typeface="arial" panose="020B0604020202020204" pitchFamily="34" charset="0"/>
              </a:rPr>
              <a:t> to the ultimate consumers of their products if it is not possible for defects to be identified before the goods are received. </a:t>
            </a:r>
            <a:endParaRPr lang="en-AU" sz="2000" dirty="0"/>
          </a:p>
        </p:txBody>
      </p:sp>
    </p:spTree>
    <p:extLst>
      <p:ext uri="{BB962C8B-B14F-4D97-AF65-F5344CB8AC3E}">
        <p14:creationId xmlns:p14="http://schemas.microsoft.com/office/powerpoint/2010/main" val="406635066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Twinkl Template">
      <a:dk1>
        <a:srgbClr val="1C1C1C"/>
      </a:dk1>
      <a:lt1>
        <a:sysClr val="window" lastClr="FFFFFF"/>
      </a:lt1>
      <a:dk2>
        <a:srgbClr val="4A4A4A"/>
      </a:dk2>
      <a:lt2>
        <a:srgbClr val="F4F2F2"/>
      </a:lt2>
      <a:accent1>
        <a:srgbClr val="E34192"/>
      </a:accent1>
      <a:accent2>
        <a:srgbClr val="EB8634"/>
      </a:accent2>
      <a:accent3>
        <a:srgbClr val="E6C734"/>
      </a:accent3>
      <a:accent4>
        <a:srgbClr val="79AD42"/>
      </a:accent4>
      <a:accent5>
        <a:srgbClr val="23A7F9"/>
      </a:accent5>
      <a:accent6>
        <a:srgbClr val="954EBE"/>
      </a:accent6>
      <a:hlink>
        <a:srgbClr val="23A7F9"/>
      </a:hlink>
      <a:folHlink>
        <a:srgbClr val="757070"/>
      </a:folHlink>
    </a:clrScheme>
    <a:fontScheme name="Custom 1">
      <a:majorFont>
        <a:latin typeface="Twinkl Sb"/>
        <a:ea typeface=""/>
        <a:cs typeface=""/>
      </a:majorFont>
      <a:minorFont>
        <a:latin typeface="Twink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18A0DB"/>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PowerPoint Guidance.pptx" id="{2B828E38-98E0-4383-94F7-1551083635AD}" vid="{98D973AB-FEE2-41B7-BB8D-8C5BBB1E938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PowerPoint Template</Template>
  <TotalTime>1482</TotalTime>
  <Words>1160</Words>
  <Application>Microsoft Office PowerPoint</Application>
  <PresentationFormat>On-screen Show (4:3)</PresentationFormat>
  <Paragraphs>147</Paragraphs>
  <Slides>21</Slides>
  <Notes>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Arial</vt:lpstr>
      <vt:lpstr>Calibri</vt:lpstr>
      <vt:lpstr>Twinkl</vt:lpstr>
      <vt:lpstr>Times New Roman</vt:lpstr>
      <vt:lpstr>Arial</vt:lpstr>
      <vt:lpstr>Office Theme</vt:lpstr>
      <vt:lpstr>PowerPoint Presentation</vt:lpstr>
      <vt:lpstr>PowerPoint Presentation</vt:lpstr>
      <vt:lpstr>Courts’ Procedures</vt:lpstr>
      <vt:lpstr>Statute Law &amp; Common Law </vt:lpstr>
      <vt:lpstr>Watch the video</vt:lpstr>
      <vt:lpstr>Activity Sheet</vt:lpstr>
      <vt:lpstr>Key Terms used in Common Law</vt:lpstr>
      <vt:lpstr>Donoghue v Stevenson</vt:lpstr>
      <vt:lpstr>Neighbour Principle</vt:lpstr>
      <vt:lpstr>Activity Sheet</vt:lpstr>
      <vt:lpstr>PowerPoint Presentation</vt:lpstr>
      <vt:lpstr>PowerPoint Presentation</vt:lpstr>
      <vt:lpstr>Classifying the Law </vt:lpstr>
      <vt:lpstr>Criminal Law</vt:lpstr>
      <vt:lpstr>Civil Law</vt:lpstr>
      <vt:lpstr>Compensation or Punishment?</vt:lpstr>
      <vt:lpstr>Activity Sheet</vt:lpstr>
      <vt:lpstr>Rules of Evidence</vt:lpstr>
      <vt:lpstr>Activity Sheet</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Guidance</dc:title>
  <dc:creator>Twinkl A5</dc:creator>
  <cp:lastModifiedBy>DONAVON Rebecca [Narrogin Senior High School]</cp:lastModifiedBy>
  <cp:revision>48</cp:revision>
  <dcterms:created xsi:type="dcterms:W3CDTF">2020-10-20T00:11:45Z</dcterms:created>
  <dcterms:modified xsi:type="dcterms:W3CDTF">2020-11-24T02:53:09Z</dcterms:modified>
</cp:coreProperties>
</file>

<file path=docProps/thumbnail.jpeg>
</file>